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308"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2" r:id="rId32"/>
    <p:sldId id="383" r:id="rId33"/>
    <p:sldId id="384" r:id="rId34"/>
    <p:sldId id="385"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411" r:id="rId60"/>
    <p:sldId id="381" r:id="rId61"/>
  </p:sldIdLst>
  <p:sldSz cx="12192000" cy="6858000"/>
  <p:notesSz cx="6858000" cy="9144000"/>
  <p:embeddedFontLst>
    <p:embeddedFont>
      <p:font typeface="Segoe UI Black" panose="020B0A02040204020203" pitchFamily="34" charset="0"/>
      <p:bold r:id="rId63"/>
      <p:boldItalic r:id="rId64"/>
    </p:embeddedFont>
    <p:embeddedFont>
      <p:font typeface="Roboto Condensed" panose="02000000000000000000" pitchFamily="2"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Cambria" panose="02040503050406030204" pitchFamily="18" charset="0"/>
      <p:regular r:id="rId73"/>
      <p:bold r:id="rId74"/>
      <p:italic r:id="rId75"/>
      <p:boldItalic r:id="rId76"/>
    </p:embeddedFont>
    <p:embeddedFont>
      <p:font typeface="Open Sans" pitchFamily="2" charset="0"/>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Shruti" panose="020B0604020202020204" charset="0"/>
      <p:regular r:id="rId85"/>
      <p:bold r:id="rId86"/>
    </p:embeddedFont>
    <p:embeddedFont>
      <p:font typeface="Wingdings 3" panose="05040102010807070707" pitchFamily="18" charset="2"/>
      <p:regular r:id="rId87"/>
    </p:embeddedFont>
    <p:embeddedFont>
      <p:font typeface="Times" panose="02020603050405020304" pitchFamily="18" charset="0"/>
      <p:regular r:id="rId88"/>
      <p:bold r:id="rId89"/>
      <p:italic r:id="rId90"/>
      <p:boldItalic r:id="rId91"/>
    </p:embeddedFont>
    <p:embeddedFont>
      <p:font typeface="Open Sans Semibold" pitchFamily="2" charset="0"/>
      <p:bold r:id="rId92"/>
      <p:boldItalic r:id="rId93"/>
    </p:embeddedFont>
    <p:embeddedFont>
      <p:font typeface="Wingdings 2" panose="05020102010507070707" pitchFamily="18" charset="2"/>
      <p:regular r:id="rId94"/>
    </p:embeddedFont>
    <p:embeddedFont>
      <p:font typeface="Roboto Condensed Light" panose="02000000000000000000" pitchFamily="2" charset="0"/>
      <p:regular r:id="rId95"/>
      <p: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X7/t065NyguVGOf6kr0lQ==" hashData="WUGAxPQuMfj286znqdP3k3Lp/6epe2z4PY5eDdkxYwvm5PkoYEygqxW1HxO6fx2ig7szQvRsQHjmsyQurLJSag=="/>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74" d="100"/>
          <a:sy n="74" d="100"/>
        </p:scale>
        <p:origin x="74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05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smtClean="0">
                <a:solidFill>
                  <a:srgbClr val="FFFFFF"/>
                </a:solidFill>
                <a:latin typeface="+mj-lt"/>
                <a:ea typeface="Open Sans" panose="020B0606030504020204" pitchFamily="34" charset="0"/>
                <a:cs typeface="Open Sans" panose="020B0606030504020204" pitchFamily="34" charset="0"/>
              </a:rPr>
              <a:t>Unit-1</a:t>
            </a:r>
            <a:r>
              <a:rPr lang="da-DK" sz="1600" baseline="0" noProof="1" smtClean="0">
                <a:solidFill>
                  <a:srgbClr val="FFFFFF"/>
                </a:solidFill>
                <a:latin typeface="+mj-lt"/>
                <a:ea typeface="Open Sans" panose="020B0606030504020204" pitchFamily="34" charset="0"/>
                <a:cs typeface="Open Sans" panose="020B0606030504020204" pitchFamily="34" charset="0"/>
              </a:rPr>
              <a:t> </a:t>
            </a:r>
            <a:r>
              <a:rPr lang="en-IN" sz="1600" kern="1200" dirty="0" smtClean="0">
                <a:solidFill>
                  <a:srgbClr val="FFFFFF"/>
                </a:solidFill>
                <a:latin typeface="+mj-lt"/>
                <a:ea typeface="Open Sans" panose="020B0606030504020204" pitchFamily="34" charset="0"/>
                <a:cs typeface="Open Sans" panose="020B0606030504020204" pitchFamily="34" charset="0"/>
              </a:rPr>
              <a:t>Concepts of OOP                         </a:t>
            </a:r>
            <a:r>
              <a:rPr lang="da-DK" sz="1600" baseline="0" noProof="1" smtClean="0">
                <a:solidFill>
                  <a:srgbClr val="F8F8F8"/>
                </a:solidFill>
                <a:latin typeface="+mj-lt"/>
                <a:ea typeface="Open Sans" panose="020B0606030504020204" pitchFamily="34" charset="0"/>
                <a:cs typeface="Open Sans" panose="020B0606030504020204" pitchFamily="34" charset="0"/>
              </a:rPr>
              <a:t>                         </a:t>
            </a:r>
            <a:r>
              <a:rPr lang="da-DK" sz="1600" noProof="1" smtClean="0">
                <a:solidFill>
                  <a:srgbClr val="FFFFFF"/>
                </a:solidFill>
                <a:latin typeface="+mj-lt"/>
                <a:ea typeface="Open Sans" panose="020B0606030504020204" pitchFamily="34" charset="0"/>
                <a:cs typeface="Open Sans" panose="020B0606030504020204" pitchFamily="34" charset="0"/>
              </a:rPr>
              <a:t>Darshan </a:t>
            </a:r>
            <a:r>
              <a:rPr lang="da-DK" sz="1600" noProof="1">
                <a:solidFill>
                  <a:srgbClr val="FFFFFF"/>
                </a:solidFill>
                <a:latin typeface="+mj-lt"/>
                <a:ea typeface="Open Sans" panose="020B0606030504020204" pitchFamily="34" charset="0"/>
                <a:cs typeface="Open Sans" panose="020B0606030504020204" pitchFamily="34" charset="0"/>
              </a:rPr>
              <a:t>Institute of Engineering &amp; </a:t>
            </a:r>
            <a:r>
              <a:rPr lang="da-DK" sz="1600" noProof="1" smtClean="0">
                <a:solidFill>
                  <a:srgbClr val="FFFFFF"/>
                </a:solidFill>
                <a:latin typeface="+mj-lt"/>
                <a:ea typeface="Open Sans" panose="020B0606030504020204" pitchFamily="34" charset="0"/>
                <a:cs typeface="Open Sans" panose="020B0606030504020204" pitchFamily="34" charset="0"/>
              </a:rPr>
              <a:t>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41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05 – 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05 – 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05 – 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05 – 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21CS01203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05 – Class, Object and Methods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3/16/2022</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IN" dirty="0" smtClean="0"/>
              <a:t>arjun.bala@darshan.ac.in</a:t>
            </a:r>
            <a:endParaRPr lang="en-US" dirty="0"/>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IN" dirty="0" smtClean="0"/>
              <a:t>9624822202</a:t>
            </a:r>
            <a:endParaRPr lang="en-US" dirty="0"/>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IN" dirty="0" smtClean="0"/>
              <a:t>Computer Engineering Department</a:t>
            </a:r>
            <a:endParaRPr lang="en-US" dirty="0"/>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IN" dirty="0" smtClean="0"/>
              <a:t>Prof. </a:t>
            </a:r>
            <a:r>
              <a:rPr lang="en-IN" dirty="0" err="1" smtClean="0"/>
              <a:t>Arjun</a:t>
            </a:r>
            <a:r>
              <a:rPr lang="en-IN" dirty="0" smtClean="0"/>
              <a:t> V. </a:t>
            </a:r>
            <a:r>
              <a:rPr lang="en-IN" dirty="0" err="1" smtClean="0"/>
              <a:t>Bala</a:t>
            </a:r>
            <a:endParaRPr lang="en-US" dirty="0"/>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p:txBody>
          <a:bodyPr/>
          <a:lstStyle/>
          <a:p>
            <a:r>
              <a:rPr lang="en-IN" dirty="0" smtClean="0"/>
              <a:t>Object Oriented Programming (OOP) </a:t>
            </a:r>
          </a:p>
          <a:p>
            <a:r>
              <a:rPr lang="en-IN" dirty="0" smtClean="0"/>
              <a:t>(</a:t>
            </a:r>
            <a:r>
              <a:rPr lang="en-US" dirty="0" smtClean="0"/>
              <a:t>21CS01203</a:t>
            </a:r>
            <a:r>
              <a:rPr lang="en-IN" dirty="0" smtClean="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xmlns="" id="{0E0A5353-D4D5-43D7-A039-6CFC6871D64F}"/>
              </a:ext>
            </a:extLst>
          </p:cNvPr>
          <p:cNvSpPr>
            <a:spLocks noGrp="1"/>
          </p:cNvSpPr>
          <p:nvPr>
            <p:ph type="ctrTitle"/>
          </p:nvPr>
        </p:nvSpPr>
        <p:spPr>
          <a:xfrm>
            <a:off x="559490" y="1122364"/>
            <a:ext cx="7035300" cy="2578780"/>
          </a:xfrm>
        </p:spPr>
        <p:txBody>
          <a:bodyPr/>
          <a:lstStyle/>
          <a:p>
            <a:r>
              <a:rPr lang="en-US" sz="4800" b="0" dirty="0" smtClean="0">
                <a:latin typeface="Roboto Condensed Light" panose="02000000000000000000" pitchFamily="2" charset="0"/>
                <a:ea typeface="Roboto Condensed Light" panose="02000000000000000000" pitchFamily="2" charset="0"/>
              </a:rPr>
              <a:t>Unit-05</a:t>
            </a:r>
            <a:r>
              <a:rPr lang="en-US" dirty="0" smtClean="0"/>
              <a:t> </a:t>
            </a:r>
            <a:r>
              <a:rPr lang="en-US" dirty="0"/>
              <a:t/>
            </a:r>
            <a:br>
              <a:rPr lang="en-US" dirty="0"/>
            </a:br>
            <a:r>
              <a:rPr lang="en-US" dirty="0" smtClean="0"/>
              <a:t>Class, Object and Methods</a:t>
            </a:r>
            <a:endParaRPr lang="en-US" dirty="0"/>
          </a:p>
        </p:txBody>
      </p:sp>
    </p:spTree>
    <p:extLst>
      <p:ext uri="{BB962C8B-B14F-4D97-AF65-F5344CB8AC3E}">
        <p14:creationId xmlns:p14="http://schemas.microsoft.com/office/powerpoint/2010/main" val="2436520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Default </a:t>
            </a:r>
            <a:r>
              <a:rPr lang="en-IN" dirty="0"/>
              <a:t>Constructor</a:t>
            </a:r>
            <a:endParaRPr lang="en-US" dirty="0"/>
          </a:p>
        </p:txBody>
      </p:sp>
      <p:sp>
        <p:nvSpPr>
          <p:cNvPr id="3" name="Content Placeholder 2"/>
          <p:cNvSpPr>
            <a:spLocks noGrp="1"/>
          </p:cNvSpPr>
          <p:nvPr>
            <p:ph idx="1"/>
          </p:nvPr>
        </p:nvSpPr>
        <p:spPr/>
        <p:txBody>
          <a:bodyPr/>
          <a:lstStyle/>
          <a:p>
            <a:r>
              <a:rPr lang="en-US" dirty="0"/>
              <a:t>Default constructor is the one which </a:t>
            </a:r>
            <a:r>
              <a:rPr lang="en-US" i="1" dirty="0">
                <a:solidFill>
                  <a:srgbClr val="C00000"/>
                </a:solidFill>
              </a:rPr>
              <a:t>invokes</a:t>
            </a:r>
            <a:r>
              <a:rPr lang="en-US" dirty="0">
                <a:solidFill>
                  <a:srgbClr val="C00000"/>
                </a:solidFill>
              </a:rPr>
              <a:t> </a:t>
            </a:r>
            <a:r>
              <a:rPr lang="en-US" dirty="0"/>
              <a:t>by </a:t>
            </a:r>
            <a:r>
              <a:rPr lang="en-US" i="1" dirty="0">
                <a:solidFill>
                  <a:srgbClr val="C00000"/>
                </a:solidFill>
              </a:rPr>
              <a:t>default</a:t>
            </a:r>
            <a:r>
              <a:rPr lang="en-US" dirty="0">
                <a:solidFill>
                  <a:srgbClr val="C00000"/>
                </a:solidFill>
              </a:rPr>
              <a:t> </a:t>
            </a:r>
            <a:r>
              <a:rPr lang="en-US" dirty="0"/>
              <a:t>when </a:t>
            </a:r>
            <a:r>
              <a:rPr lang="en-US" i="1" dirty="0">
                <a:solidFill>
                  <a:srgbClr val="C00000"/>
                </a:solidFill>
              </a:rPr>
              <a:t>object</a:t>
            </a:r>
            <a:r>
              <a:rPr lang="en-US" dirty="0">
                <a:solidFill>
                  <a:srgbClr val="C00000"/>
                </a:solidFill>
              </a:rPr>
              <a:t> </a:t>
            </a:r>
            <a:r>
              <a:rPr lang="en-US" dirty="0"/>
              <a:t>of the class is </a:t>
            </a:r>
            <a:r>
              <a:rPr lang="en-US" i="1" dirty="0">
                <a:solidFill>
                  <a:srgbClr val="C00000"/>
                </a:solidFill>
              </a:rPr>
              <a:t>created</a:t>
            </a:r>
            <a:r>
              <a:rPr lang="en-US" dirty="0"/>
              <a:t>.</a:t>
            </a:r>
          </a:p>
          <a:p>
            <a:r>
              <a:rPr lang="en-US" dirty="0"/>
              <a:t>It is generally used to </a:t>
            </a:r>
            <a:r>
              <a:rPr lang="en-US" i="1" dirty="0">
                <a:solidFill>
                  <a:srgbClr val="C00000"/>
                </a:solidFill>
              </a:rPr>
              <a:t>initialize</a:t>
            </a:r>
            <a:r>
              <a:rPr lang="en-US" dirty="0">
                <a:solidFill>
                  <a:srgbClr val="C00000"/>
                </a:solidFill>
              </a:rPr>
              <a:t> </a:t>
            </a:r>
            <a:r>
              <a:rPr lang="en-US" dirty="0"/>
              <a:t>the </a:t>
            </a:r>
            <a:r>
              <a:rPr lang="en-US" i="1" dirty="0">
                <a:solidFill>
                  <a:srgbClr val="C00000"/>
                </a:solidFill>
              </a:rPr>
              <a:t>default</a:t>
            </a:r>
            <a:r>
              <a:rPr lang="en-US" dirty="0">
                <a:solidFill>
                  <a:srgbClr val="C00000"/>
                </a:solidFill>
              </a:rPr>
              <a:t> </a:t>
            </a:r>
            <a:r>
              <a:rPr lang="en-US" i="1" dirty="0">
                <a:solidFill>
                  <a:srgbClr val="C00000"/>
                </a:solidFill>
              </a:rPr>
              <a:t>value</a:t>
            </a:r>
            <a:r>
              <a:rPr lang="en-US" dirty="0">
                <a:solidFill>
                  <a:srgbClr val="C00000"/>
                </a:solidFill>
              </a:rPr>
              <a:t> </a:t>
            </a:r>
            <a:r>
              <a:rPr lang="en-US" dirty="0"/>
              <a:t>of the data members.</a:t>
            </a:r>
          </a:p>
          <a:p>
            <a:r>
              <a:rPr lang="en-US" dirty="0"/>
              <a:t>It is also called </a:t>
            </a:r>
            <a:r>
              <a:rPr lang="en-US" i="1" dirty="0">
                <a:solidFill>
                  <a:schemeClr val="tx2"/>
                </a:solidFill>
              </a:rPr>
              <a:t>no argument constructor.</a:t>
            </a:r>
            <a:endParaRPr lang="en-US" dirty="0"/>
          </a:p>
        </p:txBody>
      </p:sp>
      <p:sp>
        <p:nvSpPr>
          <p:cNvPr id="4" name="Rectangle 3"/>
          <p:cNvSpPr/>
          <p:nvPr/>
        </p:nvSpPr>
        <p:spPr>
          <a:xfrm>
            <a:off x="462741" y="2418689"/>
            <a:ext cx="5455920" cy="3139321"/>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smtClean="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smtClean="0">
              <a:solidFill>
                <a:srgbClr val="000000"/>
              </a:solidFill>
              <a:latin typeface="Consolas"/>
            </a:endParaRPr>
          </a:p>
        </p:txBody>
      </p:sp>
      <p:sp>
        <p:nvSpPr>
          <p:cNvPr id="5" name="Rectangle 4"/>
          <p:cNvSpPr/>
          <p:nvPr/>
        </p:nvSpPr>
        <p:spPr>
          <a:xfrm>
            <a:off x="6037777" y="2418689"/>
            <a:ext cx="6062749" cy="1754326"/>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r1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34806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blinds(horizontal)">
                                      <p:cBhvr>
                                        <p:cTn id="69" dur="500"/>
                                        <p:tgtEl>
                                          <p:spTgt spid="4">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Parameterized Constructor</a:t>
            </a:r>
            <a:endParaRPr lang="en-US" dirty="0"/>
          </a:p>
        </p:txBody>
      </p:sp>
      <p:sp>
        <p:nvSpPr>
          <p:cNvPr id="3" name="Content Placeholder 2"/>
          <p:cNvSpPr>
            <a:spLocks noGrp="1"/>
          </p:cNvSpPr>
          <p:nvPr>
            <p:ph idx="1"/>
          </p:nvPr>
        </p:nvSpPr>
        <p:spPr/>
        <p:txBody>
          <a:bodyPr/>
          <a:lstStyle/>
          <a:p>
            <a:r>
              <a:rPr lang="en-US" i="1" dirty="0">
                <a:solidFill>
                  <a:srgbClr val="C00000"/>
                </a:solidFill>
              </a:rPr>
              <a:t>Constructors</a:t>
            </a:r>
            <a:r>
              <a:rPr lang="en-US" dirty="0">
                <a:solidFill>
                  <a:srgbClr val="C00000"/>
                </a:solidFill>
              </a:rPr>
              <a:t> </a:t>
            </a:r>
            <a:r>
              <a:rPr lang="en-US" dirty="0"/>
              <a:t>that can take </a:t>
            </a:r>
            <a:r>
              <a:rPr lang="en-US" i="1" dirty="0">
                <a:solidFill>
                  <a:srgbClr val="C00000"/>
                </a:solidFill>
              </a:rPr>
              <a:t>arguments</a:t>
            </a:r>
            <a:r>
              <a:rPr lang="en-US" dirty="0">
                <a:solidFill>
                  <a:srgbClr val="C00000"/>
                </a:solidFill>
              </a:rPr>
              <a:t> </a:t>
            </a:r>
            <a:r>
              <a:rPr lang="en-US" dirty="0"/>
              <a:t>are called parameterized constructors.</a:t>
            </a:r>
          </a:p>
          <a:p>
            <a:r>
              <a:rPr lang="en-US" dirty="0"/>
              <a:t>Sometimes it is necessary to initialize the various data elements of different objects with different values when they are created.</a:t>
            </a:r>
          </a:p>
          <a:p>
            <a:r>
              <a:rPr lang="en-US" dirty="0"/>
              <a:t>We can achieve this objective by passing arguments to the constructor when the objects are created.</a:t>
            </a:r>
          </a:p>
        </p:txBody>
      </p:sp>
      <p:sp>
        <p:nvSpPr>
          <p:cNvPr id="4" name="Rectangle 3"/>
          <p:cNvSpPr/>
          <p:nvPr/>
        </p:nvSpPr>
        <p:spPr>
          <a:xfrm>
            <a:off x="495991" y="2959017"/>
            <a:ext cx="5780118" cy="3416320"/>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w</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l</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isF</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
        <p:nvSpPr>
          <p:cNvPr id="5" name="Rectangle 4"/>
          <p:cNvSpPr/>
          <p:nvPr/>
        </p:nvSpPr>
        <p:spPr>
          <a:xfrm>
            <a:off x="6350924" y="2959017"/>
            <a:ext cx="5782852"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r1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(6,6,</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22010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Effect transition="in" filter="blinds(horizontal)">
                                      <p:cBhvr>
                                        <p:cTn id="69" dur="500"/>
                                        <p:tgtEl>
                                          <p:spTgt spid="4">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this keyword</a:t>
            </a:r>
            <a:endParaRPr lang="en-US" dirty="0"/>
          </a:p>
        </p:txBody>
      </p:sp>
      <p:sp>
        <p:nvSpPr>
          <p:cNvPr id="3" name="Content Placeholder 2"/>
          <p:cNvSpPr>
            <a:spLocks noGrp="1"/>
          </p:cNvSpPr>
          <p:nvPr>
            <p:ph idx="1"/>
          </p:nvPr>
        </p:nvSpPr>
        <p:spPr/>
        <p:txBody>
          <a:bodyPr/>
          <a:lstStyle/>
          <a:p>
            <a:r>
              <a:rPr lang="en-US" dirty="0"/>
              <a:t> </a:t>
            </a:r>
            <a:r>
              <a:rPr lang="en-US" i="1" dirty="0">
                <a:solidFill>
                  <a:srgbClr val="C00000"/>
                </a:solidFill>
              </a:rPr>
              <a:t>this</a:t>
            </a:r>
            <a:r>
              <a:rPr lang="en-US" dirty="0"/>
              <a:t> is a reference variable that refers to the </a:t>
            </a:r>
            <a:r>
              <a:rPr lang="en-US" i="1" dirty="0">
                <a:solidFill>
                  <a:schemeClr val="tx2"/>
                </a:solidFill>
              </a:rPr>
              <a:t>current object</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invoke</a:t>
            </a:r>
            <a:r>
              <a:rPr lang="en-US" dirty="0"/>
              <a:t> current object's method.</a:t>
            </a:r>
          </a:p>
          <a:p>
            <a:r>
              <a:rPr lang="en-US" dirty="0"/>
              <a:t> </a:t>
            </a:r>
            <a:r>
              <a:rPr lang="en-US" i="1" dirty="0">
                <a:solidFill>
                  <a:srgbClr val="C00000"/>
                </a:solidFill>
              </a:rPr>
              <a:t>this</a:t>
            </a:r>
            <a:r>
              <a:rPr lang="en-US" dirty="0"/>
              <a:t>() can be used to </a:t>
            </a:r>
            <a:r>
              <a:rPr lang="en-US" i="1" dirty="0">
                <a:solidFill>
                  <a:schemeClr val="tx2"/>
                </a:solidFill>
              </a:rPr>
              <a:t>invoke</a:t>
            </a:r>
            <a:r>
              <a:rPr lang="en-US" dirty="0"/>
              <a:t> current class constructor</a:t>
            </a:r>
          </a:p>
          <a:p>
            <a:r>
              <a:rPr lang="en-US" dirty="0"/>
              <a:t> </a:t>
            </a:r>
            <a:r>
              <a:rPr lang="en-US" i="1" dirty="0">
                <a:solidFill>
                  <a:srgbClr val="C00000"/>
                </a:solidFill>
              </a:rPr>
              <a:t>this </a:t>
            </a:r>
            <a:r>
              <a:rPr lang="en-US" dirty="0"/>
              <a:t>can be passed as a </a:t>
            </a:r>
            <a:r>
              <a:rPr lang="en-US" i="1" dirty="0">
                <a:solidFill>
                  <a:schemeClr val="tx2"/>
                </a:solidFill>
              </a:rPr>
              <a:t>parameter</a:t>
            </a:r>
            <a:r>
              <a:rPr lang="en-US" dirty="0"/>
              <a:t> to </a:t>
            </a:r>
            <a:r>
              <a:rPr lang="en-US" i="1" dirty="0">
                <a:solidFill>
                  <a:schemeClr val="tx2"/>
                </a:solidFill>
              </a:rPr>
              <a:t>constructor</a:t>
            </a:r>
            <a:r>
              <a:rPr lang="en-US" dirty="0"/>
              <a:t> and </a:t>
            </a:r>
            <a:r>
              <a:rPr lang="en-US" i="1" dirty="0">
                <a:solidFill>
                  <a:schemeClr val="tx2"/>
                </a:solidFill>
              </a:rPr>
              <a:t>method</a:t>
            </a:r>
            <a:r>
              <a:rPr lang="en-US" dirty="0">
                <a:solidFill>
                  <a:schemeClr val="tx2"/>
                </a:solidFill>
              </a:rPr>
              <a:t> </a:t>
            </a:r>
            <a:r>
              <a:rPr lang="en-US" i="1" dirty="0">
                <a:solidFill>
                  <a:schemeClr val="tx2"/>
                </a:solidFill>
              </a:rPr>
              <a:t>call</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return</a:t>
            </a:r>
            <a:r>
              <a:rPr lang="en-US" dirty="0"/>
              <a:t> the </a:t>
            </a:r>
            <a:r>
              <a:rPr lang="en-US" i="1" dirty="0">
                <a:solidFill>
                  <a:schemeClr val="tx2"/>
                </a:solidFill>
              </a:rPr>
              <a:t>current</a:t>
            </a:r>
            <a:r>
              <a:rPr lang="en-US" dirty="0"/>
              <a:t> </a:t>
            </a:r>
            <a:r>
              <a:rPr lang="en-US" i="1" dirty="0">
                <a:solidFill>
                  <a:schemeClr val="tx2"/>
                </a:solidFill>
              </a:rPr>
              <a:t>object</a:t>
            </a:r>
            <a:r>
              <a:rPr lang="en-US" dirty="0"/>
              <a:t> from the method.</a:t>
            </a:r>
            <a:endParaRPr lang="en-IN" dirty="0"/>
          </a:p>
          <a:p>
            <a:endParaRPr lang="en-US" dirty="0"/>
          </a:p>
        </p:txBody>
      </p:sp>
    </p:spTree>
    <p:extLst>
      <p:ext uri="{BB962C8B-B14F-4D97-AF65-F5344CB8AC3E}">
        <p14:creationId xmlns:p14="http://schemas.microsoft.com/office/powerpoint/2010/main" val="163931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0"/>
            <a:ext cx="9144000" cy="6858000"/>
          </a:xfrm>
        </p:spPr>
        <p:txBody>
          <a:bodyPr>
            <a:normAutofit fontScale="85000" lnSpcReduction="10000"/>
          </a:bodyPr>
          <a:lstStyle/>
          <a:p>
            <a:pPr marL="0" indent="0">
              <a:spcBef>
                <a:spcPts val="0"/>
              </a:spcBef>
              <a:buFont typeface="Arial" pitchFamily="34" charset="0"/>
              <a:buNone/>
            </a:pPr>
            <a:r>
              <a:rPr lang="en-IN" dirty="0" smtClean="0">
                <a:solidFill>
                  <a:srgbClr val="7F0055"/>
                </a:solidFill>
                <a:latin typeface="Consolas" panose="020B0609020204030204" pitchFamily="49" charset="0"/>
              </a:rPr>
              <a:t>class</a:t>
            </a:r>
            <a:r>
              <a:rPr lang="en-IN" dirty="0" smtClean="0">
                <a:latin typeface="Consolas" panose="020B0609020204030204" pitchFamily="49" charset="0"/>
              </a:rPr>
              <a:t> Box {</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length</a:t>
            </a:r>
            <a:r>
              <a:rPr lang="en-IN" dirty="0" smtClean="0">
                <a:latin typeface="Consolas" panose="020B0609020204030204" pitchFamily="49" charset="0"/>
              </a:rPr>
              <a:t>;</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breadth</a:t>
            </a:r>
            <a:r>
              <a:rPr lang="en-IN" dirty="0" smtClean="0">
                <a:latin typeface="Consolas" panose="020B0609020204030204" pitchFamily="49" charset="0"/>
              </a:rPr>
              <a:t>;</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height</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r>
              <a:rPr lang="en-US" dirty="0" smtClean="0">
                <a:latin typeface="Consolas" panose="020B0609020204030204" pitchFamily="49" charset="0"/>
              </a:rPr>
              <a:t>Box(</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l</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b</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h</a:t>
            </a:r>
            <a:r>
              <a:rPr lang="en-US" dirty="0" smtClean="0">
                <a:latin typeface="Consolas" panose="020B0609020204030204" pitchFamily="49" charset="0"/>
              </a:rPr>
              <a:t>) {</a:t>
            </a:r>
          </a:p>
          <a:p>
            <a:pPr marL="0" indent="0">
              <a:spcBef>
                <a:spcPts val="0"/>
              </a:spcBef>
              <a:buNone/>
            </a:pPr>
            <a:r>
              <a:rPr lang="en-US" dirty="0" smtClean="0">
                <a:latin typeface="Consolas" panose="020B0609020204030204" pitchFamily="49" charset="0"/>
              </a:rPr>
              <a:t>		</a:t>
            </a:r>
            <a:r>
              <a:rPr lang="en-IN" dirty="0" err="1" smtClean="0">
                <a:latin typeface="Consolas" panose="020B0609020204030204" pitchFamily="49" charset="0"/>
              </a:rPr>
              <a:t>System.</a:t>
            </a:r>
            <a:r>
              <a:rPr lang="en-IN" i="1" dirty="0" err="1" smtClean="0">
                <a:solidFill>
                  <a:srgbClr val="0000FF"/>
                </a:solidFill>
                <a:latin typeface="Consolas" panose="020B0609020204030204" pitchFamily="49" charset="0"/>
              </a:rPr>
              <a:t>out</a:t>
            </a:r>
            <a:r>
              <a:rPr lang="en-IN" dirty="0" err="1" smtClean="0">
                <a:latin typeface="Consolas" panose="020B0609020204030204" pitchFamily="49" charset="0"/>
              </a:rPr>
              <a:t>.println</a:t>
            </a:r>
            <a:r>
              <a:rPr lang="en-US" dirty="0" smtClean="0">
                <a:latin typeface="Consolas" panose="020B0609020204030204" pitchFamily="49" charset="0"/>
              </a:rPr>
              <a:t>("Constructing Box");</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length</a:t>
            </a:r>
            <a:r>
              <a:rPr lang="en-US" dirty="0" smtClean="0">
                <a:latin typeface="Consolas" panose="020B0609020204030204" pitchFamily="49" charset="0"/>
              </a:rPr>
              <a:t> = </a:t>
            </a:r>
            <a:r>
              <a:rPr lang="en-US" dirty="0" smtClean="0">
                <a:solidFill>
                  <a:schemeClr val="accent6">
                    <a:lumMod val="50000"/>
                  </a:schemeClr>
                </a:solidFill>
                <a:latin typeface="Consolas" panose="020B0609020204030204" pitchFamily="49" charset="0"/>
              </a:rPr>
              <a:t>l</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breadth </a:t>
            </a:r>
            <a:r>
              <a:rPr lang="en-US"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b</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height </a:t>
            </a:r>
            <a:r>
              <a:rPr lang="en-US"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h</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endParaRPr lang="en-IN" dirty="0" smtClean="0">
              <a:latin typeface="Consolas" panose="020B0609020204030204" pitchFamily="49" charset="0"/>
            </a:endParaRPr>
          </a:p>
          <a:p>
            <a:pPr marL="0" indent="0">
              <a:spcBef>
                <a:spcPts val="0"/>
              </a:spcBef>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void</a:t>
            </a:r>
            <a:r>
              <a:rPr lang="en-IN" dirty="0" smtClean="0">
                <a:latin typeface="Consolas" panose="020B0609020204030204" pitchFamily="49" charset="0"/>
              </a:rPr>
              <a:t> volume() {</a:t>
            </a:r>
            <a:endParaRPr lang="en-IN" dirty="0" smtClean="0">
              <a:solidFill>
                <a:srgbClr val="0000FF"/>
              </a:solidFill>
              <a:latin typeface="Consolas" panose="020B0609020204030204" pitchFamily="49" charset="0"/>
            </a:endParaRPr>
          </a:p>
          <a:p>
            <a:pPr marL="0" indent="0">
              <a:spcBef>
                <a:spcPts val="0"/>
              </a:spcBef>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volume</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length</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breadth</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height</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r>
              <a:rPr lang="en-IN" dirty="0" err="1" smtClean="0">
                <a:latin typeface="Consolas" panose="020B0609020204030204" pitchFamily="49" charset="0"/>
              </a:rPr>
              <a:t>System.</a:t>
            </a:r>
            <a:r>
              <a:rPr lang="en-IN" i="1" dirty="0" err="1" smtClean="0">
                <a:solidFill>
                  <a:srgbClr val="0000FF"/>
                </a:solidFill>
                <a:latin typeface="Consolas" panose="020B0609020204030204" pitchFamily="49" charset="0"/>
              </a:rPr>
              <a:t>out</a:t>
            </a:r>
            <a:r>
              <a:rPr lang="en-IN" dirty="0" err="1" smtClean="0">
                <a:latin typeface="Consolas" panose="020B0609020204030204" pitchFamily="49" charset="0"/>
              </a:rPr>
              <a:t>.println</a:t>
            </a:r>
            <a:r>
              <a:rPr lang="en-IN" dirty="0" smtClean="0">
                <a:latin typeface="Consolas" panose="020B0609020204030204" pitchFamily="49" charset="0"/>
              </a:rPr>
              <a:t>(</a:t>
            </a:r>
            <a:r>
              <a:rPr lang="en-IN" dirty="0" smtClean="0">
                <a:solidFill>
                  <a:srgbClr val="0000FF"/>
                </a:solidFill>
                <a:latin typeface="Consolas" panose="020B0609020204030204" pitchFamily="49" charset="0"/>
              </a:rPr>
              <a:t>"Volume is "</a:t>
            </a:r>
            <a:r>
              <a:rPr lang="en-IN" dirty="0" smtClean="0">
                <a:latin typeface="Consolas" panose="020B0609020204030204" pitchFamily="49" charset="0"/>
              </a:rPr>
              <a:t> + </a:t>
            </a:r>
            <a:r>
              <a:rPr lang="en-IN" dirty="0" smtClean="0">
                <a:solidFill>
                  <a:schemeClr val="accent6">
                    <a:lumMod val="50000"/>
                  </a:schemeClr>
                </a:solidFill>
                <a:latin typeface="Consolas" panose="020B0609020204030204" pitchFamily="49" charset="0"/>
              </a:rPr>
              <a:t>volume</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a:t>
            </a:r>
          </a:p>
          <a:p>
            <a:pPr marL="0" indent="0">
              <a:spcBef>
                <a:spcPts val="0"/>
              </a:spcBef>
              <a:buFont typeface="Arial" pitchFamily="34" charset="0"/>
              <a:buNone/>
            </a:pPr>
            <a:r>
              <a:rPr lang="en-IN" dirty="0" smtClean="0">
                <a:solidFill>
                  <a:srgbClr val="7F0055"/>
                </a:solidFill>
                <a:latin typeface="Consolas" panose="020B0609020204030204" pitchFamily="49" charset="0"/>
              </a:rPr>
              <a:t>class</a:t>
            </a:r>
            <a:r>
              <a:rPr lang="en-IN" dirty="0" smtClean="0">
                <a:latin typeface="Consolas" panose="020B0609020204030204" pitchFamily="49" charset="0"/>
              </a:rPr>
              <a:t> </a:t>
            </a:r>
            <a:r>
              <a:rPr lang="en-IN" dirty="0" err="1" smtClean="0">
                <a:latin typeface="Consolas" panose="020B0609020204030204" pitchFamily="49" charset="0"/>
              </a:rPr>
              <a:t>BoxDemo</a:t>
            </a: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public</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static</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void</a:t>
            </a:r>
            <a:r>
              <a:rPr lang="en-IN" dirty="0" smtClean="0">
                <a:latin typeface="Consolas" panose="020B0609020204030204" pitchFamily="49" charset="0"/>
              </a:rPr>
              <a:t> main(String </a:t>
            </a:r>
            <a:r>
              <a:rPr lang="en-IN" dirty="0" err="1" smtClean="0">
                <a:solidFill>
                  <a:schemeClr val="accent6">
                    <a:lumMod val="50000"/>
                  </a:schemeClr>
                </a:solidFill>
                <a:latin typeface="Consolas" panose="020B0609020204030204" pitchFamily="49" charset="0"/>
              </a:rPr>
              <a:t>args</a:t>
            </a: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		Box </a:t>
            </a:r>
            <a:r>
              <a:rPr lang="en-IN" dirty="0" smtClean="0">
                <a:solidFill>
                  <a:schemeClr val="accent6">
                    <a:lumMod val="50000"/>
                  </a:schemeClr>
                </a:solidFill>
                <a:latin typeface="Consolas" panose="020B0609020204030204" pitchFamily="49" charset="0"/>
              </a:rPr>
              <a:t>myBox1 </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new</a:t>
            </a:r>
            <a:r>
              <a:rPr lang="en-IN" dirty="0" smtClean="0">
                <a:latin typeface="Consolas" panose="020B0609020204030204" pitchFamily="49" charset="0"/>
              </a:rPr>
              <a:t> Box(10,20,30);</a:t>
            </a:r>
          </a:p>
          <a:p>
            <a:pPr marL="0" indent="0">
              <a:spcBef>
                <a:spcPts val="0"/>
              </a:spcBef>
              <a:buFont typeface="Arial" pitchFamily="34" charset="0"/>
              <a:buNone/>
            </a:pPr>
            <a:r>
              <a:rPr lang="en-IN" dirty="0" smtClean="0">
                <a:latin typeface="Consolas" panose="020B0609020204030204" pitchFamily="49" charset="0"/>
              </a:rPr>
              <a:t>		Box </a:t>
            </a:r>
            <a:r>
              <a:rPr lang="en-IN" dirty="0" smtClean="0">
                <a:solidFill>
                  <a:schemeClr val="accent6">
                    <a:lumMod val="50000"/>
                  </a:schemeClr>
                </a:solidFill>
                <a:latin typeface="Consolas" panose="020B0609020204030204" pitchFamily="49" charset="0"/>
              </a:rPr>
              <a:t>myBox2 </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new</a:t>
            </a:r>
            <a:r>
              <a:rPr lang="en-IN" dirty="0" smtClean="0">
                <a:latin typeface="Consolas" panose="020B0609020204030204" pitchFamily="49" charset="0"/>
              </a:rPr>
              <a:t> Box(3,6,9);</a:t>
            </a:r>
          </a:p>
          <a:p>
            <a:pPr marL="0" indent="0">
              <a:spcBef>
                <a:spcPts val="0"/>
              </a:spcBef>
              <a:buNone/>
            </a:pP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myBox1</a:t>
            </a:r>
            <a:r>
              <a:rPr lang="en-IN" dirty="0" smtClean="0">
                <a:solidFill>
                  <a:srgbClr val="7F0055"/>
                </a:solidFill>
                <a:latin typeface="Consolas" panose="020B0609020204030204" pitchFamily="49" charset="0"/>
              </a:rPr>
              <a:t>.</a:t>
            </a:r>
            <a:r>
              <a:rPr lang="en-IN" dirty="0" smtClean="0">
                <a:latin typeface="Consolas" panose="020B0609020204030204" pitchFamily="49" charset="0"/>
              </a:rPr>
              <a:t>volume();</a:t>
            </a:r>
          </a:p>
          <a:p>
            <a:pPr marL="0" indent="0">
              <a:spcBef>
                <a:spcPts val="0"/>
              </a:spcBef>
              <a:buNone/>
            </a:pPr>
            <a:r>
              <a:rPr lang="en-IN" dirty="0" smtClean="0">
                <a:solidFill>
                  <a:srgbClr val="7F0055"/>
                </a:solidFill>
                <a:latin typeface="Consolas" panose="020B0609020204030204" pitchFamily="49" charset="0"/>
              </a:rPr>
              <a:t>		</a:t>
            </a:r>
            <a:r>
              <a:rPr lang="en-IN" dirty="0" smtClean="0">
                <a:solidFill>
                  <a:schemeClr val="accent6">
                    <a:lumMod val="50000"/>
                  </a:schemeClr>
                </a:solidFill>
                <a:latin typeface="Consolas" panose="020B0609020204030204" pitchFamily="49" charset="0"/>
              </a:rPr>
              <a:t>myBox2</a:t>
            </a:r>
            <a:r>
              <a:rPr lang="en-IN" dirty="0" smtClean="0">
                <a:solidFill>
                  <a:srgbClr val="7F0055"/>
                </a:solidFill>
                <a:latin typeface="Consolas" panose="020B0609020204030204" pitchFamily="49" charset="0"/>
              </a:rPr>
              <a:t>.</a:t>
            </a:r>
            <a:r>
              <a:rPr lang="en-IN" dirty="0" smtClean="0">
                <a:latin typeface="Consolas" panose="020B0609020204030204" pitchFamily="49" charset="0"/>
              </a:rPr>
              <a:t>volume();</a:t>
            </a:r>
          </a:p>
          <a:p>
            <a:pPr marL="0" indent="0">
              <a:spcBef>
                <a:spcPts val="0"/>
              </a:spcBef>
              <a:buFont typeface="Arial" pitchFamily="34" charset="0"/>
              <a:buNone/>
            </a:pP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a:t>
            </a:r>
            <a:endParaRPr lang="en-IN" dirty="0"/>
          </a:p>
        </p:txBody>
      </p:sp>
      <p:sp>
        <p:nvSpPr>
          <p:cNvPr id="5" name="Rectangle 4"/>
          <p:cNvSpPr/>
          <p:nvPr/>
        </p:nvSpPr>
        <p:spPr>
          <a:xfrm>
            <a:off x="1837113" y="1699956"/>
            <a:ext cx="26670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ine Callout 1 5"/>
          <p:cNvSpPr/>
          <p:nvPr/>
        </p:nvSpPr>
        <p:spPr>
          <a:xfrm>
            <a:off x="5570913" y="1852356"/>
            <a:ext cx="3276600" cy="457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Creates ambiguity for compiler</a:t>
            </a:r>
            <a:endParaRPr lang="en-IN" dirty="0">
              <a:solidFill>
                <a:srgbClr val="C00000"/>
              </a:solidFill>
            </a:endParaRPr>
          </a:p>
        </p:txBody>
      </p:sp>
      <p:sp>
        <p:nvSpPr>
          <p:cNvPr id="7" name="Line Callout 1 6"/>
          <p:cNvSpPr/>
          <p:nvPr/>
        </p:nvSpPr>
        <p:spPr>
          <a:xfrm>
            <a:off x="5584360" y="1838909"/>
            <a:ext cx="3276600" cy="838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0000FF"/>
                </a:solidFill>
              </a:rPr>
              <a:t>length</a:t>
            </a:r>
            <a:r>
              <a:rPr lang="en-IN" dirty="0" smtClean="0">
                <a:solidFill>
                  <a:srgbClr val="C00000"/>
                </a:solidFill>
              </a:rPr>
              <a:t> is instance variable as well as </a:t>
            </a:r>
            <a:r>
              <a:rPr lang="en-IN" dirty="0" smtClean="0">
                <a:solidFill>
                  <a:schemeClr val="accent6">
                    <a:lumMod val="50000"/>
                  </a:schemeClr>
                </a:solidFill>
              </a:rPr>
              <a:t>length</a:t>
            </a:r>
            <a:r>
              <a:rPr lang="en-IN" dirty="0" smtClean="0">
                <a:solidFill>
                  <a:srgbClr val="C00000"/>
                </a:solidFill>
              </a:rPr>
              <a:t> is formal parameter of method</a:t>
            </a:r>
            <a:endParaRPr lang="en-IN" dirty="0">
              <a:solidFill>
                <a:srgbClr val="C00000"/>
              </a:solidFill>
            </a:endParaRPr>
          </a:p>
        </p:txBody>
      </p:sp>
      <p:sp>
        <p:nvSpPr>
          <p:cNvPr id="8" name="Rectangle 7"/>
          <p:cNvSpPr/>
          <p:nvPr/>
        </p:nvSpPr>
        <p:spPr>
          <a:xfrm>
            <a:off x="922713" y="1116959"/>
            <a:ext cx="8229600" cy="430887"/>
          </a:xfrm>
          <a:prstGeom prst="rect">
            <a:avLst/>
          </a:prstGeom>
        </p:spPr>
        <p:txBody>
          <a:bodyPr wrap="square">
            <a:spAutoFit/>
          </a:bodyPr>
          <a:lstStyle/>
          <a:p>
            <a:r>
              <a:rPr lang="en-US" sz="2200" dirty="0">
                <a:latin typeface="Consolas" panose="020B0609020204030204" pitchFamily="49" charset="0"/>
              </a:rPr>
              <a:t>Box(</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smtClean="0">
                <a:solidFill>
                  <a:schemeClr val="accent6">
                    <a:lumMod val="50000"/>
                  </a:schemeClr>
                </a:solidFill>
                <a:latin typeface="Consolas" panose="020B0609020204030204" pitchFamily="49" charset="0"/>
              </a:rPr>
              <a:t>length</a:t>
            </a:r>
            <a:r>
              <a:rPr lang="en-IN" sz="2200" dirty="0" smtClean="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IN" sz="2200" dirty="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smtClean="0">
                <a:latin typeface="Consolas" panose="020B0609020204030204" pitchFamily="49" charset="0"/>
              </a:rPr>
              <a:t>) {</a:t>
            </a:r>
            <a:endParaRPr lang="en-IN" sz="2200" dirty="0"/>
          </a:p>
        </p:txBody>
      </p:sp>
      <p:sp>
        <p:nvSpPr>
          <p:cNvPr id="9" name="Rectangle 8"/>
          <p:cNvSpPr/>
          <p:nvPr/>
        </p:nvSpPr>
        <p:spPr>
          <a:xfrm>
            <a:off x="1832741" y="1706126"/>
            <a:ext cx="7315200" cy="909673"/>
          </a:xfrm>
          <a:prstGeom prst="rect">
            <a:avLst/>
          </a:prstGeom>
        </p:spPr>
        <p:txBody>
          <a:bodyPr wrap="square">
            <a:spAutoFit/>
          </a:bodyPr>
          <a:lstStyle/>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.length</a:t>
            </a:r>
            <a:r>
              <a:rPr lang="en-US" sz="2200" dirty="0" smtClean="0">
                <a:latin typeface="Consolas" panose="020B0609020204030204" pitchFamily="49" charset="0"/>
              </a:rPr>
              <a:t> </a:t>
            </a:r>
            <a:r>
              <a:rPr lang="en-US" sz="2200" dirty="0">
                <a:latin typeface="Consolas" panose="020B0609020204030204" pitchFamily="49" charset="0"/>
              </a:rPr>
              <a:t>=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.breadth</a:t>
            </a:r>
            <a:r>
              <a:rPr lang="en-IN" sz="2200" dirty="0" smtClean="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.height</a:t>
            </a:r>
            <a:r>
              <a:rPr lang="en-IN" sz="2200" dirty="0" smtClean="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smtClean="0">
                <a:solidFill>
                  <a:schemeClr val="accent6">
                    <a:lumMod val="50000"/>
                  </a:schemeClr>
                </a:solidFill>
                <a:latin typeface="Consolas" panose="020B0609020204030204" pitchFamily="49" charset="0"/>
              </a:rPr>
              <a:t>height</a:t>
            </a:r>
            <a:r>
              <a:rPr lang="en-US" sz="2200" dirty="0" smtClean="0">
                <a:latin typeface="Consolas" panose="020B0609020204030204" pitchFamily="49" charset="0"/>
              </a:rPr>
              <a:t>;</a:t>
            </a:r>
            <a:endParaRPr lang="en-US" sz="2200" dirty="0">
              <a:latin typeface="Consolas" panose="020B0609020204030204" pitchFamily="49" charset="0"/>
            </a:endParaRPr>
          </a:p>
        </p:txBody>
      </p:sp>
      <p:sp>
        <p:nvSpPr>
          <p:cNvPr id="10" name="Rectangle 9"/>
          <p:cNvSpPr/>
          <p:nvPr/>
        </p:nvSpPr>
        <p:spPr>
          <a:xfrm>
            <a:off x="1832741" y="1721852"/>
            <a:ext cx="7293964" cy="909673"/>
          </a:xfrm>
          <a:prstGeom prst="rect">
            <a:avLst/>
          </a:prstGeom>
        </p:spPr>
        <p:txBody>
          <a:bodyPr wrap="square">
            <a:spAutoFit/>
          </a:bodyPr>
          <a:lstStyle/>
          <a:p>
            <a:pPr>
              <a:lnSpc>
                <a:spcPct val="80000"/>
              </a:lnSpc>
            </a:pPr>
            <a:r>
              <a:rPr lang="en-IN" sz="2200" dirty="0">
                <a:solidFill>
                  <a:srgbClr val="0000FF"/>
                </a:solidFill>
                <a:latin typeface="Consolas" panose="020B0609020204030204" pitchFamily="49" charset="0"/>
              </a:rPr>
              <a:t>length</a:t>
            </a:r>
            <a:r>
              <a:rPr lang="en-US" sz="2200" dirty="0">
                <a:latin typeface="Consolas" panose="020B0609020204030204" pitchFamily="49" charset="0"/>
              </a:rPr>
              <a:t> =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smtClean="0">
                <a:solidFill>
                  <a:srgbClr val="0000FF"/>
                </a:solidFill>
                <a:latin typeface="Consolas" panose="020B0609020204030204" pitchFamily="49" charset="0"/>
              </a:rPr>
              <a:t>breadth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smtClean="0">
                <a:solidFill>
                  <a:srgbClr val="0000FF"/>
                </a:solidFill>
                <a:latin typeface="Consolas" panose="020B0609020204030204" pitchFamily="49" charset="0"/>
              </a:rPr>
              <a:t>height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a:latin typeface="Consolas" panose="020B0609020204030204" pitchFamily="49" charset="0"/>
              </a:rPr>
              <a:t>;</a:t>
            </a:r>
          </a:p>
        </p:txBody>
      </p:sp>
      <p:grpSp>
        <p:nvGrpSpPr>
          <p:cNvPr id="40" name="Group 39"/>
          <p:cNvGrpSpPr/>
          <p:nvPr/>
        </p:nvGrpSpPr>
        <p:grpSpPr>
          <a:xfrm>
            <a:off x="428625" y="495300"/>
            <a:ext cx="1408488" cy="1357056"/>
            <a:chOff x="428625" y="495300"/>
            <a:chExt cx="1408488" cy="1357056"/>
          </a:xfrm>
        </p:grpSpPr>
        <p:cxnSp>
          <p:nvCxnSpPr>
            <p:cNvPr id="35" name="Straight Connector 34"/>
            <p:cNvCxnSpPr>
              <a:stCxn id="5" idx="1"/>
            </p:cNvCxnSpPr>
            <p:nvPr/>
          </p:nvCxnSpPr>
          <p:spPr>
            <a:xfrm flipH="1">
              <a:off x="428625" y="1852356"/>
              <a:ext cx="1408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38150" y="495300"/>
              <a:ext cx="0" cy="1343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28625" y="504825"/>
              <a:ext cx="49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7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xEl>
                                              <p:pRg st="6" end="6"/>
                                            </p:txEl>
                                          </p:spTgt>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
                                            <p:txEl>
                                              <p:pRg st="7" end="7"/>
                                            </p:txEl>
                                          </p:spTgt>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Scope of Variable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2803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 Overloading</a:t>
            </a:r>
            <a:endParaRPr lang="en-US" dirty="0"/>
          </a:p>
        </p:txBody>
      </p:sp>
      <p:sp>
        <p:nvSpPr>
          <p:cNvPr id="3" name="Content Placeholder 2"/>
          <p:cNvSpPr>
            <a:spLocks noGrp="1"/>
          </p:cNvSpPr>
          <p:nvPr>
            <p:ph idx="1"/>
          </p:nvPr>
        </p:nvSpPr>
        <p:spPr>
          <a:xfrm>
            <a:off x="131180" y="863444"/>
            <a:ext cx="4108311" cy="5590565"/>
          </a:xfrm>
        </p:spPr>
        <p:txBody>
          <a:bodyPr/>
          <a:lstStyle/>
          <a:p>
            <a:r>
              <a:rPr lang="en-US" dirty="0"/>
              <a:t>Overloading allows </a:t>
            </a:r>
            <a:r>
              <a:rPr lang="en-US" b="1" dirty="0"/>
              <a:t>different methods</a:t>
            </a:r>
            <a:r>
              <a:rPr lang="en-US" dirty="0"/>
              <a:t> to have </a:t>
            </a:r>
            <a:r>
              <a:rPr lang="en-US" b="1" dirty="0"/>
              <a:t>same name</a:t>
            </a:r>
            <a:r>
              <a:rPr lang="en-US" dirty="0"/>
              <a:t>, but </a:t>
            </a:r>
            <a:r>
              <a:rPr lang="en-US" b="1" dirty="0"/>
              <a:t>different signatures</a:t>
            </a:r>
            <a:r>
              <a:rPr lang="en-US" dirty="0"/>
              <a:t>.</a:t>
            </a:r>
          </a:p>
          <a:p>
            <a:r>
              <a:rPr lang="en-US" dirty="0"/>
              <a:t>Signature can differ by </a:t>
            </a:r>
            <a:r>
              <a:rPr lang="en-US" b="1" dirty="0"/>
              <a:t>number of input </a:t>
            </a:r>
            <a:r>
              <a:rPr lang="en-US" dirty="0"/>
              <a:t>parameters or </a:t>
            </a:r>
            <a:r>
              <a:rPr lang="en-US" b="1" dirty="0"/>
              <a:t>type of input</a:t>
            </a:r>
            <a:r>
              <a:rPr lang="en-US" dirty="0"/>
              <a:t> parameters or </a:t>
            </a:r>
            <a:r>
              <a:rPr lang="en-US" b="1" dirty="0"/>
              <a:t>both</a:t>
            </a:r>
            <a:r>
              <a:rPr lang="en-US" dirty="0"/>
              <a:t>. </a:t>
            </a:r>
          </a:p>
          <a:p>
            <a:r>
              <a:rPr lang="en-US" dirty="0"/>
              <a:t>Overloading is related to </a:t>
            </a:r>
            <a:r>
              <a:rPr lang="en-US" b="1" dirty="0"/>
              <a:t>compile time </a:t>
            </a:r>
            <a:r>
              <a:rPr lang="en-US" dirty="0"/>
              <a:t>(or </a:t>
            </a:r>
            <a:r>
              <a:rPr lang="en-US" b="1" dirty="0"/>
              <a:t>static</a:t>
            </a:r>
            <a:r>
              <a:rPr lang="en-US" dirty="0"/>
              <a:t>) polymorphism.</a:t>
            </a:r>
          </a:p>
          <a:p>
            <a:endParaRPr lang="en-US" dirty="0"/>
          </a:p>
        </p:txBody>
      </p:sp>
      <p:sp>
        <p:nvSpPr>
          <p:cNvPr id="4" name="Rectangle 3"/>
          <p:cNvSpPr/>
          <p:nvPr/>
        </p:nvSpPr>
        <p:spPr>
          <a:xfrm>
            <a:off x="4422370" y="711201"/>
            <a:ext cx="7696639" cy="5909310"/>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OverloadingMethods</a:t>
            </a:r>
            <a:r>
              <a:rPr lang="en-US" b="1" dirty="0" smtClean="0">
                <a:solidFill>
                  <a:srgbClr val="000000"/>
                </a:solidFill>
                <a:latin typeface="Consolas"/>
              </a:rPr>
              <a:t> {</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a:t>
            </a:r>
            <a:r>
              <a:rPr lang="en-US" b="1" dirty="0" smtClean="0">
                <a:solidFill>
                  <a:srgbClr val="000000"/>
                </a:solidFill>
                <a:latin typeface="Consolas"/>
              </a:rPr>
              <a:t>) {</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ans1</a:t>
            </a:r>
            <a:r>
              <a:rPr lang="en-US" b="1" dirty="0" smtClean="0">
                <a:solidFill>
                  <a:srgbClr val="000000"/>
                </a:solidFill>
                <a:latin typeface="Consolas"/>
              </a:rPr>
              <a:t> = </a:t>
            </a:r>
            <a:r>
              <a:rPr lang="en-US" b="1" i="1" dirty="0" smtClean="0">
                <a:solidFill>
                  <a:srgbClr val="000000"/>
                </a:solidFill>
                <a:latin typeface="Consolas"/>
              </a:rPr>
              <a:t>sum(5,2); </a:t>
            </a:r>
            <a:r>
              <a:rPr lang="en-US" dirty="0" smtClean="0">
                <a:solidFill>
                  <a:srgbClr val="3F7F5F"/>
                </a:solidFill>
                <a:latin typeface="Consolas"/>
              </a:rPr>
              <a:t>// will return 7</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ans2</a:t>
            </a:r>
            <a:r>
              <a:rPr lang="en-US" b="1" dirty="0" smtClean="0">
                <a:solidFill>
                  <a:srgbClr val="000000"/>
                </a:solidFill>
                <a:latin typeface="Consolas"/>
              </a:rPr>
              <a:t> = </a:t>
            </a:r>
            <a:r>
              <a:rPr lang="en-US" b="1" i="1" dirty="0" smtClean="0">
                <a:solidFill>
                  <a:srgbClr val="000000"/>
                </a:solidFill>
                <a:latin typeface="Consolas"/>
              </a:rPr>
              <a:t>sum(5,2,6); </a:t>
            </a:r>
            <a:r>
              <a:rPr lang="en-US" dirty="0" smtClean="0">
                <a:solidFill>
                  <a:srgbClr val="3F7F5F"/>
                </a:solidFill>
                <a:latin typeface="Consolas"/>
              </a:rPr>
              <a:t>// will return 13</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ans3</a:t>
            </a:r>
            <a:r>
              <a:rPr lang="en-US" b="1" dirty="0" smtClean="0">
                <a:solidFill>
                  <a:srgbClr val="000000"/>
                </a:solidFill>
                <a:latin typeface="Consolas"/>
              </a:rPr>
              <a:t> = </a:t>
            </a:r>
            <a:r>
              <a:rPr lang="en-US" b="1" i="1" dirty="0" smtClean="0">
                <a:solidFill>
                  <a:srgbClr val="000000"/>
                </a:solidFill>
                <a:latin typeface="Consolas"/>
              </a:rPr>
              <a:t>sum(5.8,6.4); </a:t>
            </a:r>
            <a:r>
              <a:rPr lang="en-US" dirty="0" smtClean="0">
                <a:solidFill>
                  <a:srgbClr val="3F7F5F"/>
                </a:solidFill>
                <a:latin typeface="Consolas"/>
              </a:rPr>
              <a:t>// will return 12.2</a:t>
            </a:r>
          </a:p>
          <a:p>
            <a:pPr lvl="2"/>
            <a:r>
              <a:rPr lang="en-IN" dirty="0" smtClean="0">
                <a:solidFill>
                  <a:srgbClr val="3F7F5F"/>
                </a:solidFill>
                <a:latin typeface="Consolas"/>
              </a:rPr>
              <a:t>// print ans1,ans2,ans3 in order to see the result</a:t>
            </a:r>
            <a:endParaRPr lang="en-US" dirty="0" smtClean="0">
              <a:solidFill>
                <a:srgbClr val="3F7F5F"/>
              </a:solidFill>
              <a:latin typeface="Consolas"/>
            </a:endParaRP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two </a:t>
            </a:r>
            <a:r>
              <a:rPr lang="en-US" dirty="0" err="1" smtClean="0">
                <a:solidFill>
                  <a:srgbClr val="3F7F5F"/>
                </a:solidFill>
                <a:latin typeface="Consolas"/>
              </a:rPr>
              <a:t>int</a:t>
            </a:r>
            <a:r>
              <a:rPr lang="en-US" dirty="0" smtClean="0">
                <a:solidFill>
                  <a:srgbClr val="3F7F5F"/>
                </a:solidFill>
                <a:latin typeface="Consolas"/>
              </a:rPr>
              <a:t>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sum(</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a:t>
            </a: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three </a:t>
            </a:r>
            <a:r>
              <a:rPr lang="en-US" dirty="0" err="1" smtClean="0">
                <a:solidFill>
                  <a:srgbClr val="3F7F5F"/>
                </a:solidFill>
                <a:latin typeface="Consolas"/>
              </a:rPr>
              <a:t>int</a:t>
            </a:r>
            <a:r>
              <a:rPr lang="en-US" dirty="0" smtClean="0">
                <a:solidFill>
                  <a:srgbClr val="3F7F5F"/>
                </a:solidFill>
                <a:latin typeface="Consolas"/>
              </a:rPr>
              <a:t>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sum(</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z</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 + </a:t>
            </a:r>
            <a:r>
              <a:rPr lang="en-US" b="1" dirty="0" smtClean="0">
                <a:solidFill>
                  <a:srgbClr val="6A3E3E"/>
                </a:solidFill>
                <a:latin typeface="Consolas"/>
              </a:rPr>
              <a:t>z</a:t>
            </a:r>
            <a:r>
              <a:rPr lang="en-US" b="1" dirty="0" smtClean="0">
                <a:solidFill>
                  <a:srgbClr val="000000"/>
                </a:solidFill>
                <a:latin typeface="Consolas"/>
              </a:rPr>
              <a:t>);</a:t>
            </a: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two double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double</a:t>
            </a:r>
            <a:r>
              <a:rPr lang="en-US" b="1" dirty="0" smtClean="0">
                <a:solidFill>
                  <a:srgbClr val="000000"/>
                </a:solidFill>
                <a:latin typeface="Consolas"/>
              </a:rPr>
              <a:t> sum(</a:t>
            </a:r>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125731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4"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keyword</a:t>
            </a:r>
            <a:endParaRPr lang="en-US" dirty="0"/>
          </a:p>
        </p:txBody>
      </p:sp>
      <p:sp>
        <p:nvSpPr>
          <p:cNvPr id="3" name="Content Placeholder 2"/>
          <p:cNvSpPr>
            <a:spLocks noGrp="1"/>
          </p:cNvSpPr>
          <p:nvPr>
            <p:ph idx="1"/>
          </p:nvPr>
        </p:nvSpPr>
        <p:spPr/>
        <p:txBody>
          <a:bodyPr/>
          <a:lstStyle/>
          <a:p>
            <a:r>
              <a:rPr lang="en-US" dirty="0" smtClean="0">
                <a:solidFill>
                  <a:srgbClr val="C00000"/>
                </a:solidFill>
              </a:rPr>
              <a:t>static</a:t>
            </a:r>
            <a:r>
              <a:rPr lang="en-US" dirty="0" smtClean="0"/>
              <a:t> </a:t>
            </a:r>
            <a:r>
              <a:rPr lang="en-US" dirty="0"/>
              <a:t>keyword is mainly used for </a:t>
            </a:r>
            <a:r>
              <a:rPr lang="en-US" i="1" dirty="0">
                <a:solidFill>
                  <a:schemeClr val="tx2"/>
                </a:solidFill>
              </a:rPr>
              <a:t>memory management</a:t>
            </a:r>
            <a:r>
              <a:rPr lang="en-US" dirty="0"/>
              <a:t>.</a:t>
            </a:r>
          </a:p>
          <a:p>
            <a:r>
              <a:rPr lang="en-US" dirty="0"/>
              <a:t>It can be used with </a:t>
            </a:r>
          </a:p>
          <a:p>
            <a:pPr lvl="1"/>
            <a:r>
              <a:rPr lang="en-US" dirty="0"/>
              <a:t>Variables</a:t>
            </a:r>
          </a:p>
          <a:p>
            <a:pPr lvl="1"/>
            <a:r>
              <a:rPr lang="en-US" dirty="0"/>
              <a:t>Methods</a:t>
            </a:r>
          </a:p>
          <a:p>
            <a:pPr lvl="1"/>
            <a:r>
              <a:rPr lang="en-US" dirty="0"/>
              <a:t>Blocks</a:t>
            </a:r>
          </a:p>
          <a:p>
            <a:pPr lvl="1"/>
            <a:r>
              <a:rPr lang="en-US" dirty="0"/>
              <a:t>Nested classes</a:t>
            </a:r>
          </a:p>
          <a:p>
            <a:r>
              <a:rPr lang="en-US" dirty="0"/>
              <a:t>Basically, static is used for a constant variable or a method that is same for every instance of a class</a:t>
            </a:r>
            <a:r>
              <a:rPr lang="en-US" dirty="0" smtClean="0"/>
              <a:t>.</a:t>
            </a:r>
          </a:p>
          <a:p>
            <a:r>
              <a:rPr lang="en-US" dirty="0"/>
              <a:t>The static variable can be used to refer to the common property of all objects.</a:t>
            </a:r>
          </a:p>
          <a:p>
            <a:r>
              <a:rPr lang="en-US" dirty="0"/>
              <a:t>The static variable gets memory only once in the class area at the time of class loading.</a:t>
            </a:r>
          </a:p>
          <a:p>
            <a:r>
              <a:rPr lang="en-US" dirty="0"/>
              <a:t>It makes your program memory efficient.</a:t>
            </a:r>
          </a:p>
          <a:p>
            <a:r>
              <a:rPr lang="en-US" dirty="0"/>
              <a:t>Syntax</a:t>
            </a:r>
          </a:p>
          <a:p>
            <a:pPr marL="363538" indent="0">
              <a:buNone/>
            </a:pPr>
            <a:r>
              <a:rPr lang="en-US" dirty="0">
                <a:solidFill>
                  <a:srgbClr val="7F0055"/>
                </a:solidFill>
                <a:latin typeface="Consolas" panose="020B0609020204030204" pitchFamily="49" charset="0"/>
              </a:rPr>
              <a:t>static</a:t>
            </a:r>
            <a:r>
              <a:rPr lang="en-US" dirty="0">
                <a:latin typeface="Consolas" panose="020B0609020204030204" pitchFamily="49" charset="0"/>
              </a:rPr>
              <a:t> </a:t>
            </a:r>
            <a:r>
              <a:rPr lang="en-US" i="1" dirty="0">
                <a:solidFill>
                  <a:srgbClr val="7F0055"/>
                </a:solidFill>
                <a:latin typeface="Consolas" panose="020B0609020204030204" pitchFamily="49" charset="0"/>
              </a:rPr>
              <a:t>type</a:t>
            </a:r>
            <a:r>
              <a:rPr lang="en-US" dirty="0">
                <a:solidFill>
                  <a:srgbClr val="7F0055"/>
                </a:solidFill>
                <a:latin typeface="Consolas" panose="020B0609020204030204" pitchFamily="49" charset="0"/>
              </a:rPr>
              <a:t> </a:t>
            </a:r>
            <a:r>
              <a:rPr lang="en-US" i="1" dirty="0" err="1">
                <a:solidFill>
                  <a:schemeClr val="accent6">
                    <a:lumMod val="50000"/>
                  </a:schemeClr>
                </a:solidFill>
                <a:latin typeface="Consolas" panose="020B0609020204030204" pitchFamily="49" charset="0"/>
              </a:rPr>
              <a:t>variablename</a:t>
            </a:r>
            <a:r>
              <a:rPr lang="en-US" dirty="0">
                <a:latin typeface="Consolas" panose="020B0609020204030204" pitchFamily="49" charset="0"/>
              </a:rPr>
              <a:t>;</a:t>
            </a:r>
            <a:endParaRPr lang="en-IN" dirty="0">
              <a:latin typeface="Consolas" panose="020B0609020204030204" pitchFamily="49" charset="0"/>
            </a:endParaRPr>
          </a:p>
          <a:p>
            <a:endParaRPr lang="en-US" dirty="0"/>
          </a:p>
          <a:p>
            <a:pPr lvl="1"/>
            <a:endParaRPr lang="en-IN" dirty="0"/>
          </a:p>
          <a:p>
            <a:endParaRPr lang="en-US" dirty="0"/>
          </a:p>
        </p:txBody>
      </p:sp>
    </p:spTree>
    <p:extLst>
      <p:ext uri="{BB962C8B-B14F-4D97-AF65-F5344CB8AC3E}">
        <p14:creationId xmlns:p14="http://schemas.microsoft.com/office/powerpoint/2010/main" val="29028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60946"/>
            <a:ext cx="6172199" cy="2862322"/>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StudentDemo</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student1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student2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student3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a:t>
            </a:r>
            <a:endParaRPr lang="en-IN" dirty="0"/>
          </a:p>
        </p:txBody>
      </p:sp>
      <p:sp>
        <p:nvSpPr>
          <p:cNvPr id="5" name="Rectangle 4"/>
          <p:cNvSpPr/>
          <p:nvPr/>
        </p:nvSpPr>
        <p:spPr>
          <a:xfrm>
            <a:off x="1" y="-1"/>
            <a:ext cx="4114800" cy="2308324"/>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smtClean="0">
                <a:latin typeface="Consolas" panose="020B0609020204030204" pitchFamily="49" charset="0"/>
              </a:rPr>
              <a:t>Student {</a:t>
            </a:r>
            <a:endParaRPr lang="en-IN" dirty="0">
              <a:latin typeface="Consolas" panose="020B0609020204030204" pitchFamily="49" charset="0"/>
            </a:endParaRPr>
          </a:p>
          <a:p>
            <a:r>
              <a:rPr lang="en-IN" dirty="0">
                <a:latin typeface="Consolas" panose="020B0609020204030204" pitchFamily="49" charset="0"/>
              </a:rPr>
              <a:t>	</a:t>
            </a:r>
            <a:r>
              <a:rPr lang="en-IN" dirty="0" err="1" smtClean="0">
                <a:solidFill>
                  <a:srgbClr val="7F0055"/>
                </a:solidFill>
                <a:latin typeface="Consolas" panose="020B0609020204030204" pitchFamily="49" charset="0"/>
              </a:rPr>
              <a:t>int</a:t>
            </a:r>
            <a:r>
              <a:rPr lang="en-IN" dirty="0" smtClean="0">
                <a:solidFill>
                  <a:srgbClr val="7F0055"/>
                </a:solidFill>
                <a:latin typeface="Consolas" panose="020B0609020204030204" pitchFamily="49" charset="0"/>
              </a:rPr>
              <a:t> </a:t>
            </a:r>
            <a:r>
              <a:rPr lang="en-IN" dirty="0" err="1" smtClean="0">
                <a:solidFill>
                  <a:srgbClr val="0000FF"/>
                </a:solidFill>
                <a:latin typeface="Consolas" panose="020B0609020204030204" pitchFamily="49" charset="0"/>
              </a:rPr>
              <a:t>rollNo</a:t>
            </a:r>
            <a:r>
              <a:rPr lang="en-IN" dirty="0" smtClean="0">
                <a:latin typeface="Consolas" panose="020B0609020204030204" pitchFamily="49" charset="0"/>
              </a:rPr>
              <a:t>;</a:t>
            </a:r>
            <a:endParaRPr lang="en-IN" dirty="0">
              <a:latin typeface="Consolas" panose="020B0609020204030204" pitchFamily="49" charset="0"/>
            </a:endParaRPr>
          </a:p>
          <a:p>
            <a:r>
              <a:rPr lang="en-IN" dirty="0">
                <a:latin typeface="Consolas" panose="020B0609020204030204" pitchFamily="49" charset="0"/>
              </a:rPr>
              <a:t>	</a:t>
            </a:r>
            <a:r>
              <a:rPr lang="en-IN" dirty="0" smtClean="0">
                <a:solidFill>
                  <a:srgbClr val="7F0055"/>
                </a:solidFill>
                <a:latin typeface="Consolas" panose="020B0609020204030204" pitchFamily="49" charset="0"/>
              </a:rPr>
              <a:t>String</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name</a:t>
            </a:r>
            <a:r>
              <a:rPr lang="en-IN" dirty="0" smtClean="0">
                <a:latin typeface="Consolas" panose="020B0609020204030204" pitchFamily="49" charset="0"/>
              </a:rPr>
              <a:t>;</a:t>
            </a:r>
            <a:endParaRPr lang="en-IN" dirty="0">
              <a:latin typeface="Consolas" panose="020B0609020204030204" pitchFamily="49" charset="0"/>
            </a:endParaRPr>
          </a:p>
          <a:p>
            <a:r>
              <a:rPr lang="en-IN" dirty="0">
                <a:latin typeface="Consolas" panose="020B0609020204030204" pitchFamily="49" charset="0"/>
              </a:rPr>
              <a:t>	</a:t>
            </a:r>
          </a:p>
          <a:p>
            <a:r>
              <a:rPr lang="en-IN" dirty="0">
                <a:latin typeface="Consolas" panose="020B0609020204030204" pitchFamily="49" charset="0"/>
              </a:rPr>
              <a:t>	</a:t>
            </a:r>
            <a:r>
              <a:rPr lang="en-IN" dirty="0" smtClean="0">
                <a:latin typeface="Consolas" panose="020B0609020204030204" pitchFamily="49" charset="0"/>
              </a:rPr>
              <a:t>.</a:t>
            </a:r>
          </a:p>
          <a:p>
            <a:r>
              <a:rPr lang="en-IN" dirty="0" smtClean="0">
                <a:latin typeface="Consolas" panose="020B0609020204030204" pitchFamily="49" charset="0"/>
              </a:rPr>
              <a:t>	.</a:t>
            </a:r>
          </a:p>
          <a:p>
            <a:r>
              <a:rPr lang="en-IN" dirty="0">
                <a:latin typeface="Consolas" panose="020B0609020204030204" pitchFamily="49" charset="0"/>
              </a:rPr>
              <a:t>	</a:t>
            </a:r>
            <a:r>
              <a:rPr lang="en-IN" dirty="0" smtClean="0">
                <a:latin typeface="Consolas" panose="020B0609020204030204" pitchFamily="49" charset="0"/>
              </a:rPr>
              <a:t>.</a:t>
            </a:r>
            <a:endParaRPr lang="en-IN" dirty="0">
              <a:latin typeface="Consolas" panose="020B0609020204030204" pitchFamily="49" charset="0"/>
            </a:endParaRPr>
          </a:p>
          <a:p>
            <a:r>
              <a:rPr lang="en-IN" dirty="0" smtClean="0">
                <a:latin typeface="Consolas" panose="020B0609020204030204" pitchFamily="49" charset="0"/>
              </a:rPr>
              <a:t>}</a:t>
            </a:r>
            <a:endParaRPr lang="en-IN" dirty="0">
              <a:latin typeface="Consolas" panose="020B0609020204030204" pitchFamily="49" charset="0"/>
            </a:endParaRPr>
          </a:p>
        </p:txBody>
      </p:sp>
      <p:sp>
        <p:nvSpPr>
          <p:cNvPr id="6" name="Rectangle 5"/>
          <p:cNvSpPr/>
          <p:nvPr/>
        </p:nvSpPr>
        <p:spPr>
          <a:xfrm>
            <a:off x="3429001" y="3829761"/>
            <a:ext cx="1371600" cy="369332"/>
          </a:xfrm>
          <a:prstGeom prst="rect">
            <a:avLst/>
          </a:prstGeom>
        </p:spPr>
        <p:txBody>
          <a:bodyPr wrap="square">
            <a:spAutoFit/>
          </a:bodyPr>
          <a:lstStyle/>
          <a:p>
            <a:pPr algn="ctr"/>
            <a:r>
              <a:rPr lang="en-IN" dirty="0">
                <a:solidFill>
                  <a:schemeClr val="accent6">
                    <a:lumMod val="50000"/>
                  </a:schemeClr>
                </a:solidFill>
                <a:latin typeface="Consolas" panose="020B0609020204030204" pitchFamily="49" charset="0"/>
              </a:rPr>
              <a:t>student1 </a:t>
            </a:r>
            <a:endParaRPr lang="en-IN" dirty="0"/>
          </a:p>
        </p:txBody>
      </p:sp>
      <p:sp>
        <p:nvSpPr>
          <p:cNvPr id="7" name="Rectangle 6"/>
          <p:cNvSpPr/>
          <p:nvPr/>
        </p:nvSpPr>
        <p:spPr>
          <a:xfrm>
            <a:off x="5105400" y="3829761"/>
            <a:ext cx="1371600" cy="369332"/>
          </a:xfrm>
          <a:prstGeom prst="rect">
            <a:avLst/>
          </a:prstGeom>
        </p:spPr>
        <p:txBody>
          <a:bodyPr wrap="square">
            <a:spAutoFit/>
          </a:bodyPr>
          <a:lstStyle/>
          <a:p>
            <a:pPr algn="ctr"/>
            <a:r>
              <a:rPr lang="en-IN" dirty="0" smtClean="0">
                <a:solidFill>
                  <a:schemeClr val="accent6">
                    <a:lumMod val="50000"/>
                  </a:schemeClr>
                </a:solidFill>
                <a:latin typeface="Consolas" panose="020B0609020204030204" pitchFamily="49" charset="0"/>
              </a:rPr>
              <a:t>student2 </a:t>
            </a:r>
            <a:endParaRPr lang="en-IN" dirty="0"/>
          </a:p>
        </p:txBody>
      </p:sp>
      <p:sp>
        <p:nvSpPr>
          <p:cNvPr id="8" name="Rectangle 7"/>
          <p:cNvSpPr/>
          <p:nvPr/>
        </p:nvSpPr>
        <p:spPr>
          <a:xfrm>
            <a:off x="6781799" y="3829761"/>
            <a:ext cx="1371600" cy="369332"/>
          </a:xfrm>
          <a:prstGeom prst="rect">
            <a:avLst/>
          </a:prstGeom>
        </p:spPr>
        <p:txBody>
          <a:bodyPr wrap="square">
            <a:spAutoFit/>
          </a:bodyPr>
          <a:lstStyle/>
          <a:p>
            <a:pPr algn="ctr"/>
            <a:r>
              <a:rPr lang="en-IN" dirty="0" smtClean="0">
                <a:solidFill>
                  <a:schemeClr val="accent6">
                    <a:lumMod val="50000"/>
                  </a:schemeClr>
                </a:solidFill>
                <a:latin typeface="Consolas" panose="020B0609020204030204" pitchFamily="49" charset="0"/>
              </a:rPr>
              <a:t>student3 </a:t>
            </a:r>
            <a:endParaRPr lang="en-IN" dirty="0"/>
          </a:p>
        </p:txBody>
      </p:sp>
      <p:sp>
        <p:nvSpPr>
          <p:cNvPr id="9" name="TextBox 8"/>
          <p:cNvSpPr txBox="1"/>
          <p:nvPr/>
        </p:nvSpPr>
        <p:spPr>
          <a:xfrm>
            <a:off x="2333245" y="4337974"/>
            <a:ext cx="944489" cy="369332"/>
          </a:xfrm>
          <a:prstGeom prst="rect">
            <a:avLst/>
          </a:prstGeom>
          <a:noFill/>
        </p:spPr>
        <p:txBody>
          <a:bodyPr wrap="none" rtlCol="0">
            <a:spAutoFit/>
          </a:bodyPr>
          <a:lstStyle/>
          <a:p>
            <a:pPr algn="ctr"/>
            <a:r>
              <a:rPr lang="en-IN" dirty="0" err="1">
                <a:solidFill>
                  <a:srgbClr val="0000FF"/>
                </a:solidFill>
                <a:latin typeface="Consolas" panose="020B0609020204030204" pitchFamily="49" charset="0"/>
              </a:rPr>
              <a:t>rollNo</a:t>
            </a:r>
            <a:endParaRPr lang="en-IN" dirty="0"/>
          </a:p>
        </p:txBody>
      </p:sp>
      <p:sp>
        <p:nvSpPr>
          <p:cNvPr id="10" name="TextBox 9"/>
          <p:cNvSpPr txBox="1"/>
          <p:nvPr/>
        </p:nvSpPr>
        <p:spPr>
          <a:xfrm>
            <a:off x="2459882" y="4873846"/>
            <a:ext cx="691215"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name</a:t>
            </a:r>
            <a:endParaRPr lang="en-IN" dirty="0"/>
          </a:p>
        </p:txBody>
      </p:sp>
      <p:sp>
        <p:nvSpPr>
          <p:cNvPr id="11" name="TextBox 10"/>
          <p:cNvSpPr txBox="1"/>
          <p:nvPr/>
        </p:nvSpPr>
        <p:spPr>
          <a:xfrm>
            <a:off x="2269926" y="5397819"/>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sp>
        <p:nvSpPr>
          <p:cNvPr id="12" name="Rectangle 11"/>
          <p:cNvSpPr/>
          <p:nvPr/>
        </p:nvSpPr>
        <p:spPr>
          <a:xfrm>
            <a:off x="51053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1053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4" name="Rectangle 13"/>
          <p:cNvSpPr/>
          <p:nvPr/>
        </p:nvSpPr>
        <p:spPr>
          <a:xfrm>
            <a:off x="51053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5" name="Rectangle 14"/>
          <p:cNvSpPr/>
          <p:nvPr/>
        </p:nvSpPr>
        <p:spPr>
          <a:xfrm>
            <a:off x="67817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7817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7" name="Rectangle 16"/>
          <p:cNvSpPr/>
          <p:nvPr/>
        </p:nvSpPr>
        <p:spPr>
          <a:xfrm>
            <a:off x="67817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8" name="Rectangle 17"/>
          <p:cNvSpPr/>
          <p:nvPr/>
        </p:nvSpPr>
        <p:spPr>
          <a:xfrm>
            <a:off x="3442448"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3442448"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 name="Rectangle 19"/>
          <p:cNvSpPr/>
          <p:nvPr/>
        </p:nvSpPr>
        <p:spPr>
          <a:xfrm>
            <a:off x="3442448"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Consolas" panose="020B0609020204030204" pitchFamily="49" charset="0"/>
              </a:rPr>
              <a:t>DIET</a:t>
            </a:r>
            <a:endParaRPr lang="en-IN" dirty="0">
              <a:solidFill>
                <a:schemeClr val="tx1"/>
              </a:solidFill>
              <a:latin typeface="Consolas" panose="020B0609020204030204" pitchFamily="49" charset="0"/>
            </a:endParaRPr>
          </a:p>
        </p:txBody>
      </p:sp>
      <p:sp>
        <p:nvSpPr>
          <p:cNvPr id="21" name="Rectangle 20"/>
          <p:cNvSpPr/>
          <p:nvPr/>
        </p:nvSpPr>
        <p:spPr>
          <a:xfrm>
            <a:off x="911314" y="805353"/>
            <a:ext cx="4110421" cy="369332"/>
          </a:xfrm>
          <a:prstGeom prst="rect">
            <a:avLst/>
          </a:prstGeom>
        </p:spPr>
        <p:txBody>
          <a:bodyPr wrap="none">
            <a:spAutoFit/>
          </a:bodyPr>
          <a:lstStyle/>
          <a:p>
            <a:r>
              <a:rPr lang="en-IN" dirty="0" smtClean="0">
                <a:solidFill>
                  <a:srgbClr val="7F0055"/>
                </a:solidFill>
                <a:latin typeface="Consolas" panose="020B0609020204030204" pitchFamily="49" charset="0"/>
              </a:rPr>
              <a:t>static String</a:t>
            </a:r>
            <a:r>
              <a:rPr lang="en-IN" dirty="0" smtClean="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2" name="Rectangle 21"/>
          <p:cNvSpPr/>
          <p:nvPr/>
        </p:nvSpPr>
        <p:spPr>
          <a:xfrm>
            <a:off x="911314" y="812125"/>
            <a:ext cx="3223959" cy="369332"/>
          </a:xfrm>
          <a:prstGeom prst="rect">
            <a:avLst/>
          </a:prstGeom>
        </p:spPr>
        <p:txBody>
          <a:bodyPr wrap="none">
            <a:spAutoFit/>
          </a:bodyPr>
          <a:lstStyle/>
          <a:p>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3" name="Rectangle 22"/>
          <p:cNvSpPr/>
          <p:nvPr/>
        </p:nvSpPr>
        <p:spPr>
          <a:xfrm>
            <a:off x="5105399" y="5990744"/>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24" name="TextBox 23"/>
          <p:cNvSpPr txBox="1"/>
          <p:nvPr/>
        </p:nvSpPr>
        <p:spPr>
          <a:xfrm>
            <a:off x="3957332" y="6072778"/>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cxnSp>
        <p:nvCxnSpPr>
          <p:cNvPr id="25" name="Straight Arrow Connector 24"/>
          <p:cNvCxnSpPr>
            <a:stCxn id="23" idx="1"/>
            <a:endCxn id="19" idx="2"/>
          </p:cNvCxnSpPr>
          <p:nvPr/>
        </p:nvCxnSpPr>
        <p:spPr>
          <a:xfrm flipH="1" flipV="1">
            <a:off x="4128248" y="5329565"/>
            <a:ext cx="977151"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0"/>
            <a:endCxn id="13" idx="2"/>
          </p:cNvCxnSpPr>
          <p:nvPr/>
        </p:nvCxnSpPr>
        <p:spPr>
          <a:xfrm flipV="1">
            <a:off x="5791199" y="5329565"/>
            <a:ext cx="0" cy="6611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6" idx="2"/>
          </p:cNvCxnSpPr>
          <p:nvPr/>
        </p:nvCxnSpPr>
        <p:spPr>
          <a:xfrm flipV="1">
            <a:off x="6476999" y="5329565"/>
            <a:ext cx="990600"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8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down)">
                                      <p:cBhvr>
                                        <p:cTn id="78" dur="500"/>
                                        <p:tgtEl>
                                          <p:spTgt spid="27"/>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1" grpId="1"/>
      <p:bldP spid="12" grpId="0" animBg="1"/>
      <p:bldP spid="13" grpId="0" animBg="1"/>
      <p:bldP spid="14" grpId="0" animBg="1"/>
      <p:bldP spid="14" grpId="1" animBg="1"/>
      <p:bldP spid="15" grpId="0" animBg="1"/>
      <p:bldP spid="16" grpId="0" animBg="1"/>
      <p:bldP spid="17" grpId="0" animBg="1"/>
      <p:bldP spid="17" grpId="1" animBg="1"/>
      <p:bldP spid="18" grpId="0" animBg="1"/>
      <p:bldP spid="19" grpId="0" animBg="1"/>
      <p:bldP spid="20" grpId="0" animBg="1"/>
      <p:bldP spid="20" grpId="1" animBg="1"/>
      <p:bldP spid="21" grpId="0"/>
      <p:bldP spid="22" grpId="0"/>
      <p:bldP spid="22" grpId="1"/>
      <p:bldP spid="23"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method</a:t>
            </a:r>
            <a:endParaRPr lang="en-US" dirty="0"/>
          </a:p>
        </p:txBody>
      </p:sp>
      <p:sp>
        <p:nvSpPr>
          <p:cNvPr id="3" name="Content Placeholder 2"/>
          <p:cNvSpPr>
            <a:spLocks noGrp="1"/>
          </p:cNvSpPr>
          <p:nvPr>
            <p:ph idx="1"/>
          </p:nvPr>
        </p:nvSpPr>
        <p:spPr/>
        <p:txBody>
          <a:bodyPr/>
          <a:lstStyle/>
          <a:p>
            <a:r>
              <a:rPr lang="en-US" dirty="0"/>
              <a:t>If you apply static keyword with any method, it is known as static method.</a:t>
            </a:r>
          </a:p>
          <a:p>
            <a:r>
              <a:rPr lang="en-US" dirty="0"/>
              <a:t>A static method belongs to the class rather than the object of a class.</a:t>
            </a:r>
          </a:p>
          <a:p>
            <a:r>
              <a:rPr lang="en-US" dirty="0"/>
              <a:t>A static method can be invoked without the need for creating an instance of a class.</a:t>
            </a:r>
          </a:p>
          <a:p>
            <a:r>
              <a:rPr lang="en-US" dirty="0"/>
              <a:t>A static method can access static data member and can change the value of it.</a:t>
            </a:r>
          </a:p>
          <a:p>
            <a:r>
              <a:rPr lang="en-US" dirty="0">
                <a:solidFill>
                  <a:srgbClr val="C00000"/>
                </a:solidFill>
              </a:rPr>
              <a:t>Restrictions</a:t>
            </a:r>
          </a:p>
          <a:p>
            <a:pPr marL="457200" indent="-457200">
              <a:buFont typeface="+mj-lt"/>
              <a:buAutoNum type="arabicPeriod"/>
            </a:pPr>
            <a:r>
              <a:rPr lang="en-US" dirty="0"/>
              <a:t>The static method can not use non static data member or call non-static method directly.</a:t>
            </a:r>
          </a:p>
          <a:p>
            <a:pPr marL="457200" indent="-457200">
              <a:buFont typeface="+mj-lt"/>
              <a:buAutoNum type="arabicPeriod"/>
            </a:pPr>
            <a:r>
              <a:rPr lang="en-US" dirty="0"/>
              <a:t>this and super cannot be used in static context.</a:t>
            </a:r>
            <a:endParaRPr lang="en-IN" dirty="0"/>
          </a:p>
          <a:p>
            <a:endParaRPr lang="en-US" dirty="0"/>
          </a:p>
        </p:txBody>
      </p:sp>
    </p:spTree>
    <p:extLst>
      <p:ext uri="{BB962C8B-B14F-4D97-AF65-F5344CB8AC3E}">
        <p14:creationId xmlns:p14="http://schemas.microsoft.com/office/powerpoint/2010/main" val="32443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017306"/>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Student {</a:t>
            </a:r>
          </a:p>
          <a:p>
            <a:r>
              <a:rPr lang="en-IN" dirty="0">
                <a:latin typeface="Consolas" panose="020B0609020204030204" pitchFamily="49" charset="0"/>
              </a:rPr>
              <a:t>    </a:t>
            </a:r>
            <a:r>
              <a:rPr lang="en-IN" dirty="0" err="1">
                <a:solidFill>
                  <a:srgbClr val="7F0055"/>
                </a:solidFill>
                <a:latin typeface="Consolas" panose="020B0609020204030204" pitchFamily="49" charset="0"/>
              </a:rPr>
              <a:t>int</a:t>
            </a:r>
            <a:r>
              <a:rPr lang="en-IN" dirty="0">
                <a:solidFill>
                  <a:srgbClr val="7F0055"/>
                </a:solidFill>
                <a:latin typeface="Consolas" panose="020B0609020204030204" pitchFamily="49" charset="0"/>
              </a:rPr>
              <a:t> </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p>
          <a:p>
            <a:r>
              <a:rPr lang="en-IN" dirty="0">
                <a:latin typeface="Consolas" panose="020B0609020204030204" pitchFamily="49" charset="0"/>
              </a:rPr>
              <a:t>    String </a:t>
            </a:r>
            <a:r>
              <a:rPr lang="en-IN" dirty="0">
                <a:solidFill>
                  <a:srgbClr val="0000FF"/>
                </a:solidFill>
                <a:latin typeface="Consolas" panose="020B0609020204030204" pitchFamily="49" charset="0"/>
              </a:rPr>
              <a:t>name</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i="1" dirty="0" smtClean="0">
                <a:solidFill>
                  <a:srgbClr val="0000FF"/>
                </a:solidFill>
                <a:latin typeface="Consolas" panose="020B0609020204030204" pitchFamily="49" charset="0"/>
              </a:rPr>
              <a:t>college</a:t>
            </a:r>
            <a:r>
              <a:rPr lang="en-IN" dirty="0" smtClean="0">
                <a:latin typeface="Consolas" panose="020B0609020204030204" pitchFamily="49" charset="0"/>
              </a:rPr>
              <a:t>="</a:t>
            </a:r>
            <a:r>
              <a:rPr lang="en-IN" dirty="0" err="1">
                <a:solidFill>
                  <a:srgbClr val="0000FF"/>
                </a:solidFill>
                <a:latin typeface="Consolas" panose="020B0609020204030204" pitchFamily="49" charset="0"/>
              </a:rPr>
              <a:t>abc</a:t>
            </a:r>
            <a:r>
              <a:rPr lang="en-IN" dirty="0">
                <a:latin typeface="Consolas" panose="020B0609020204030204" pitchFamily="49" charset="0"/>
              </a:rPr>
              <a:t>";</a:t>
            </a:r>
          </a:p>
          <a:p>
            <a:r>
              <a:rPr lang="en-IN" dirty="0">
                <a:latin typeface="Consolas" panose="020B0609020204030204" pitchFamily="49" charset="0"/>
              </a:rPr>
              <a:t>    </a:t>
            </a:r>
            <a:r>
              <a:rPr lang="en-IN" dirty="0" smtClean="0">
                <a:solidFill>
                  <a:srgbClr val="7F0055"/>
                </a:solidFill>
                <a:latin typeface="Consolas" panose="020B0609020204030204" pitchFamily="49" charset="0"/>
              </a:rPr>
              <a:t>static</a:t>
            </a:r>
            <a:r>
              <a:rPr lang="en-IN" dirty="0" smtClean="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change() {</a:t>
            </a:r>
          </a:p>
          <a:p>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 = "</a:t>
            </a:r>
            <a:r>
              <a:rPr lang="en-IN" dirty="0">
                <a:solidFill>
                  <a:srgbClr val="0000FF"/>
                </a:solidFill>
                <a:latin typeface="Consolas" panose="020B0609020204030204" pitchFamily="49" charset="0"/>
              </a:rPr>
              <a:t>DIET</a:t>
            </a:r>
            <a:r>
              <a:rPr lang="en-IN" dirty="0" smtClean="0">
                <a:latin typeface="Consolas" panose="020B0609020204030204" pitchFamily="49" charset="0"/>
              </a:rPr>
              <a:t>";</a:t>
            </a:r>
          </a:p>
          <a:p>
            <a:r>
              <a:rPr lang="en-IN" dirty="0" smtClean="0">
                <a:latin typeface="Consolas" panose="020B0609020204030204" pitchFamily="49" charset="0"/>
              </a:rPr>
              <a:t>  	 </a:t>
            </a:r>
            <a:r>
              <a:rPr lang="en-IN" dirty="0" err="1" smtClean="0">
                <a:solidFill>
                  <a:srgbClr val="0000FF"/>
                </a:solidFill>
                <a:latin typeface="Consolas" panose="020B0609020204030204" pitchFamily="49" charset="0"/>
              </a:rPr>
              <a:t>rollno</a:t>
            </a:r>
            <a:r>
              <a:rPr lang="en-IN" dirty="0" smtClean="0">
                <a:solidFill>
                  <a:srgbClr val="0000FF"/>
                </a:solidFill>
                <a:latin typeface="Consolas" panose="020B0609020204030204" pitchFamily="49" charset="0"/>
              </a:rPr>
              <a:t> = 10;</a:t>
            </a:r>
            <a:endParaRPr lang="en-IN" dirty="0">
              <a:latin typeface="Consolas" panose="020B0609020204030204" pitchFamily="49" charset="0"/>
            </a:endParaRPr>
          </a:p>
          <a:p>
            <a:r>
              <a:rPr lang="en-IN" dirty="0">
                <a:latin typeface="Consolas" panose="020B0609020204030204" pitchFamily="49" charset="0"/>
              </a:rPr>
              <a:t>    } </a:t>
            </a:r>
            <a:r>
              <a:rPr lang="en-IN" dirty="0" smtClean="0">
                <a:latin typeface="Consolas" panose="020B0609020204030204" pitchFamily="49" charset="0"/>
              </a:rPr>
              <a:t> </a:t>
            </a:r>
            <a:endParaRPr lang="en-IN" dirty="0">
              <a:latin typeface="Consolas" panose="020B0609020204030204" pitchFamily="49" charset="0"/>
            </a:endParaRPr>
          </a:p>
          <a:p>
            <a:r>
              <a:rPr lang="en-IN" dirty="0" smtClean="0">
                <a:latin typeface="Consolas" panose="020B0609020204030204" pitchFamily="49" charset="0"/>
              </a:rPr>
              <a:t>    Student(</a:t>
            </a:r>
            <a:r>
              <a:rPr lang="en-IN" dirty="0" err="1" smtClean="0">
                <a:solidFill>
                  <a:srgbClr val="7F0055"/>
                </a:solidFill>
                <a:latin typeface="Consolas" panose="020B0609020204030204" pitchFamily="49" charset="0"/>
              </a:rPr>
              <a:t>int</a:t>
            </a:r>
            <a:r>
              <a:rPr lang="en-IN" dirty="0" smtClean="0">
                <a:latin typeface="Consolas" panose="020B0609020204030204" pitchFamily="49" charset="0"/>
              </a:rPr>
              <a:t> r</a:t>
            </a:r>
            <a:r>
              <a:rPr lang="en-IN" dirty="0">
                <a:latin typeface="Consolas" panose="020B0609020204030204" pitchFamily="49" charset="0"/>
              </a:rPr>
              <a:t>, String n) {</a:t>
            </a:r>
          </a:p>
          <a:p>
            <a:r>
              <a:rPr lang="en-IN" dirty="0">
                <a:latin typeface="Consolas" panose="020B0609020204030204" pitchFamily="49" charset="0"/>
              </a:rPr>
              <a:t>        </a:t>
            </a:r>
            <a:r>
              <a:rPr lang="en-IN" dirty="0" err="1">
                <a:solidFill>
                  <a:srgbClr val="0000FF"/>
                </a:solidFill>
                <a:latin typeface="Consolas" panose="020B0609020204030204" pitchFamily="49" charset="0"/>
              </a:rPr>
              <a:t>rollno</a:t>
            </a:r>
            <a:r>
              <a:rPr lang="en-IN" dirty="0">
                <a:solidFill>
                  <a:srgbClr val="0000FF"/>
                </a:solidFill>
                <a:latin typeface="Consolas" panose="020B0609020204030204" pitchFamily="49" charset="0"/>
              </a:rPr>
              <a:t> </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r</a:t>
            </a:r>
            <a:r>
              <a:rPr lang="en-IN" dirty="0">
                <a:latin typeface="Consolas" panose="020B0609020204030204" pitchFamily="49" charset="0"/>
              </a:rPr>
              <a:t>;</a:t>
            </a:r>
          </a:p>
          <a:p>
            <a:r>
              <a:rPr lang="en-IN" dirty="0">
                <a:latin typeface="Consolas" panose="020B0609020204030204" pitchFamily="49" charset="0"/>
              </a:rPr>
              <a:t>        </a:t>
            </a:r>
            <a:r>
              <a:rPr lang="en-IN" dirty="0" smtClean="0">
                <a:solidFill>
                  <a:srgbClr val="0000FF"/>
                </a:solidFill>
                <a:latin typeface="Consolas" panose="020B0609020204030204" pitchFamily="49" charset="0"/>
              </a:rPr>
              <a:t>name</a:t>
            </a:r>
            <a:r>
              <a:rPr lang="en-IN" dirty="0" smtClean="0">
                <a:latin typeface="Consolas" panose="020B0609020204030204" pitchFamily="49" charset="0"/>
              </a:rPr>
              <a:t> = </a:t>
            </a:r>
            <a:r>
              <a:rPr lang="en-IN" dirty="0">
                <a:solidFill>
                  <a:schemeClr val="accent6">
                    <a:lumMod val="50000"/>
                  </a:schemeClr>
                </a:solidFill>
                <a:latin typeface="Consolas" panose="020B0609020204030204" pitchFamily="49" charset="0"/>
              </a:rPr>
              <a:t>n</a:t>
            </a:r>
            <a:r>
              <a:rPr lang="en-IN" dirty="0">
                <a:latin typeface="Consolas" panose="020B0609020204030204" pitchFamily="49" charset="0"/>
              </a:rPr>
              <a:t>;  </a:t>
            </a:r>
          </a:p>
          <a:p>
            <a:r>
              <a:rPr lang="en-IN" dirty="0">
                <a:latin typeface="Consolas" panose="020B0609020204030204" pitchFamily="49" charset="0"/>
              </a:rPr>
              <a:t>    }  </a:t>
            </a:r>
          </a:p>
          <a:p>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display() {</a:t>
            </a:r>
          </a:p>
          <a:p>
            <a:r>
              <a:rPr lang="en-IN" dirty="0">
                <a:latin typeface="Consolas" panose="020B0609020204030204" pitchFamily="49" charset="0"/>
              </a:rPr>
              <a:t>        </a:t>
            </a:r>
            <a:r>
              <a:rPr lang="en-IN" dirty="0" err="1">
                <a:latin typeface="Consolas" panose="020B0609020204030204" pitchFamily="49" charset="0"/>
              </a:rPr>
              <a:t>System.</a:t>
            </a:r>
            <a:r>
              <a:rPr lang="en-IN" i="1" dirty="0" err="1">
                <a:solidFill>
                  <a:srgbClr val="0000FF"/>
                </a:solidFill>
                <a:latin typeface="Consolas" panose="020B0609020204030204" pitchFamily="49" charset="0"/>
              </a:rPr>
              <a:t>out</a:t>
            </a:r>
            <a:r>
              <a:rPr lang="en-IN" dirty="0" err="1">
                <a:latin typeface="Consolas" panose="020B0609020204030204" pitchFamily="49" charset="0"/>
              </a:rPr>
              <a:t>.println</a:t>
            </a:r>
            <a:r>
              <a:rPr lang="en-IN" dirty="0">
                <a:latin typeface="Consolas" panose="020B0609020204030204" pitchFamily="49" charset="0"/>
              </a:rPr>
              <a:t>(</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r>
              <a:rPr lang="en-IN" dirty="0">
                <a:solidFill>
                  <a:srgbClr val="0000FF"/>
                </a:solidFill>
                <a:latin typeface="Consolas" panose="020B0609020204030204" pitchFamily="49" charset="0"/>
              </a:rPr>
              <a:t>name</a:t>
            </a:r>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a:t>
            </a:r>
          </a:p>
          <a:p>
            <a:r>
              <a:rPr lang="en-IN" dirty="0">
                <a:latin typeface="Consolas" panose="020B0609020204030204" pitchFamily="49" charset="0"/>
              </a:rPr>
              <a:t>    }  </a:t>
            </a:r>
          </a:p>
          <a:p>
            <a:r>
              <a:rPr lang="en-IN" dirty="0" smtClean="0">
                <a:latin typeface="Consolas" panose="020B0609020204030204" pitchFamily="49" charset="0"/>
              </a:rPr>
              <a:t>}</a:t>
            </a:r>
          </a:p>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TestStaticMethod</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a:t>
            </a:r>
            <a:r>
              <a:rPr lang="en-IN" dirty="0" err="1">
                <a:latin typeface="Consolas" panose="020B0609020204030204" pitchFamily="49" charset="0"/>
              </a:rPr>
              <a:t>Student.</a:t>
            </a:r>
            <a:r>
              <a:rPr lang="en-IN" i="1" dirty="0" err="1">
                <a:latin typeface="Consolas" panose="020B0609020204030204" pitchFamily="49" charset="0"/>
              </a:rPr>
              <a:t>change</a:t>
            </a:r>
            <a:r>
              <a:rPr lang="en-IN" dirty="0">
                <a:latin typeface="Consolas" panose="020B0609020204030204" pitchFamily="49" charset="0"/>
              </a:rPr>
              <a: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s1</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Student(111,"</a:t>
            </a:r>
            <a:r>
              <a:rPr lang="en-IN" dirty="0">
                <a:solidFill>
                  <a:srgbClr val="0000FF"/>
                </a:solidFill>
                <a:latin typeface="Consolas" panose="020B0609020204030204" pitchFamily="49" charset="0"/>
              </a:rPr>
              <a:t>Tom</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s2</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Student(222</a:t>
            </a:r>
            <a:r>
              <a:rPr lang="en-IN" dirty="0" smtClean="0">
                <a:latin typeface="Consolas" panose="020B0609020204030204" pitchFamily="49" charset="0"/>
              </a:rPr>
              <a:t>,"</a:t>
            </a:r>
            <a:r>
              <a:rPr lang="en-IN" dirty="0" smtClean="0">
                <a:solidFill>
                  <a:srgbClr val="0000FF"/>
                </a:solidFill>
                <a:latin typeface="Consolas" panose="020B0609020204030204" pitchFamily="49" charset="0"/>
              </a:rPr>
              <a:t>Jerry</a:t>
            </a:r>
            <a:r>
              <a:rPr lang="en-IN" dirty="0" smtClean="0">
                <a:latin typeface="Consolas" panose="020B0609020204030204" pitchFamily="49" charset="0"/>
              </a:rPr>
              <a:t>");  </a:t>
            </a:r>
            <a:endParaRPr lang="en-IN" dirty="0">
              <a:latin typeface="Consolas" panose="020B0609020204030204" pitchFamily="49" charset="0"/>
            </a:endParaRPr>
          </a:p>
          <a:p>
            <a:r>
              <a:rPr lang="en-IN" dirty="0">
                <a:latin typeface="Consolas" panose="020B0609020204030204" pitchFamily="49" charset="0"/>
              </a:rPr>
              <a:t>        </a:t>
            </a:r>
            <a:r>
              <a:rPr lang="en-IN" dirty="0" smtClean="0">
                <a:solidFill>
                  <a:schemeClr val="accent6">
                    <a:lumMod val="50000"/>
                  </a:schemeClr>
                </a:solidFill>
                <a:latin typeface="Consolas" panose="020B0609020204030204" pitchFamily="49" charset="0"/>
              </a:rPr>
              <a:t>s1</a:t>
            </a:r>
            <a:r>
              <a:rPr lang="en-IN" dirty="0" smtClean="0">
                <a:latin typeface="Consolas" panose="020B0609020204030204" pitchFamily="49" charset="0"/>
              </a:rPr>
              <a:t>.display</a:t>
            </a:r>
            <a:r>
              <a:rPr lang="en-IN" dirty="0">
                <a:latin typeface="Consolas" panose="020B0609020204030204" pitchFamily="49" charset="0"/>
              </a:rPr>
              <a:t>();  </a:t>
            </a:r>
          </a:p>
          <a:p>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s2</a:t>
            </a:r>
            <a:r>
              <a:rPr lang="en-IN" dirty="0" smtClean="0">
                <a:latin typeface="Consolas" panose="020B0609020204030204" pitchFamily="49" charset="0"/>
              </a:rPr>
              <a:t>.display</a:t>
            </a:r>
            <a:r>
              <a:rPr lang="en-IN" dirty="0">
                <a:latin typeface="Consolas" panose="020B0609020204030204" pitchFamily="49" charset="0"/>
              </a:rPr>
              <a:t>();  </a:t>
            </a:r>
          </a:p>
          <a:p>
            <a:r>
              <a:rPr lang="en-IN" dirty="0" smtClean="0">
                <a:latin typeface="Consolas" panose="020B0609020204030204" pitchFamily="49" charset="0"/>
              </a:rPr>
              <a:t>	}  </a:t>
            </a:r>
            <a:endParaRPr lang="en-IN" dirty="0">
              <a:latin typeface="Consolas" panose="020B0609020204030204" pitchFamily="49" charset="0"/>
            </a:endParaRPr>
          </a:p>
          <a:p>
            <a:r>
              <a:rPr lang="en-IN" dirty="0" smtClean="0">
                <a:latin typeface="Consolas" panose="020B0609020204030204" pitchFamily="49" charset="0"/>
              </a:rPr>
              <a:t>}</a:t>
            </a:r>
          </a:p>
        </p:txBody>
      </p:sp>
      <p:cxnSp>
        <p:nvCxnSpPr>
          <p:cNvPr id="7" name="Straight Connector 6"/>
          <p:cNvCxnSpPr/>
          <p:nvPr/>
        </p:nvCxnSpPr>
        <p:spPr>
          <a:xfrm>
            <a:off x="1066800" y="1828800"/>
            <a:ext cx="16002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4495800" y="2177534"/>
            <a:ext cx="6572250" cy="1438275"/>
          </a:xfrm>
          <a:prstGeom prst="rect">
            <a:avLst/>
          </a:prstGeom>
        </p:spPr>
      </p:pic>
      <p:pic>
        <p:nvPicPr>
          <p:cNvPr id="9" name="Picture 8"/>
          <p:cNvPicPr>
            <a:picLocks noChangeAspect="1"/>
          </p:cNvPicPr>
          <p:nvPr/>
        </p:nvPicPr>
        <p:blipFill>
          <a:blip r:embed="rId3"/>
          <a:stretch>
            <a:fillRect/>
          </a:stretch>
        </p:blipFill>
        <p:spPr>
          <a:xfrm>
            <a:off x="4495800" y="0"/>
            <a:ext cx="6572250" cy="1428750"/>
          </a:xfrm>
          <a:prstGeom prst="rect">
            <a:avLst/>
          </a:prstGeom>
        </p:spPr>
      </p:pic>
      <p:sp>
        <p:nvSpPr>
          <p:cNvPr id="10" name="Line Callout 1 9"/>
          <p:cNvSpPr/>
          <p:nvPr/>
        </p:nvSpPr>
        <p:spPr>
          <a:xfrm>
            <a:off x="5403385" y="1505534"/>
            <a:ext cx="3276600" cy="570916"/>
          </a:xfrm>
          <a:prstGeom prst="borderCallout1">
            <a:avLst>
              <a:gd name="adj1" fmla="val 45220"/>
              <a:gd name="adj2" fmla="val -490"/>
              <a:gd name="adj3" fmla="val 59128"/>
              <a:gd name="adj4" fmla="val -793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We can not use </a:t>
            </a:r>
            <a:r>
              <a:rPr lang="en-IN" dirty="0" smtClean="0">
                <a:solidFill>
                  <a:srgbClr val="FF0000"/>
                </a:solidFill>
              </a:rPr>
              <a:t>non-static</a:t>
            </a:r>
            <a:r>
              <a:rPr lang="en-IN" dirty="0" smtClean="0">
                <a:solidFill>
                  <a:schemeClr val="tx1"/>
                </a:solidFill>
              </a:rPr>
              <a:t> variables in </a:t>
            </a:r>
            <a:r>
              <a:rPr lang="en-IN" dirty="0" smtClean="0">
                <a:solidFill>
                  <a:srgbClr val="FF0000"/>
                </a:solidFill>
              </a:rPr>
              <a:t>static methods</a:t>
            </a:r>
            <a:endParaRPr lang="en-IN" dirty="0">
              <a:solidFill>
                <a:srgbClr val="FF0000"/>
              </a:solidFill>
            </a:endParaRPr>
          </a:p>
        </p:txBody>
      </p:sp>
    </p:spTree>
    <p:extLst>
      <p:ext uri="{BB962C8B-B14F-4D97-AF65-F5344CB8AC3E}">
        <p14:creationId xmlns:p14="http://schemas.microsoft.com/office/powerpoint/2010/main" val="7712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wipe(left)">
                                      <p:cBhvr>
                                        <p:cTn id="59" dur="500"/>
                                        <p:tgtEl>
                                          <p:spTgt spid="4">
                                            <p:txEl>
                                              <p:pRg st="4" end="4"/>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wipe(left)">
                                      <p:cBhvr>
                                        <p:cTn id="62" dur="500"/>
                                        <p:tgtEl>
                                          <p:spTgt spid="4">
                                            <p:txEl>
                                              <p:pRg st="5" end="5"/>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wipe(left)">
                                      <p:cBhvr>
                                        <p:cTn id="65" dur="500"/>
                                        <p:tgtEl>
                                          <p:spTgt spid="4">
                                            <p:txEl>
                                              <p:pRg st="6" end="6"/>
                                            </p:txEl>
                                          </p:spTgt>
                                        </p:tgtEl>
                                      </p:cBhvr>
                                    </p:animEffect>
                                  </p:childTnLst>
                                </p:cTn>
                              </p:par>
                              <p:par>
                                <p:cTn id="66" presetID="22" presetClass="entr" presetSubtype="8"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wipe(left)">
                                      <p:cBhvr>
                                        <p:cTn id="68" dur="500"/>
                                        <p:tgtEl>
                                          <p:spTgt spid="4">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
                                            <p:txEl>
                                              <p:pRg st="18" end="18"/>
                                            </p:txEl>
                                          </p:spTgt>
                                        </p:tgtEl>
                                        <p:attrNameLst>
                                          <p:attrName>style.visibility</p:attrName>
                                        </p:attrNameLst>
                                      </p:cBhvr>
                                      <p:to>
                                        <p:strVal val="visible"/>
                                      </p:to>
                                    </p:set>
                                    <p:animEffect transition="in" filter="wipe(left)">
                                      <p:cBhvr>
                                        <p:cTn id="85" dur="500"/>
                                        <p:tgtEl>
                                          <p:spTgt spid="4">
                                            <p:txEl>
                                              <p:pRg st="18" end="18"/>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4" y="712385"/>
            <a:ext cx="4909938" cy="5970865"/>
          </a:xfrm>
          <a:prstGeom prst="rect">
            <a:avLst/>
          </a:prstGeom>
          <a:noFill/>
        </p:spPr>
        <p:txBody>
          <a:bodyPr wrap="square" rtlCol="0">
            <a:spAutoFit/>
          </a:bodyPr>
          <a:lstStyle/>
          <a:p>
            <a:r>
              <a:rPr lang="en-IN" sz="2400" b="1" dirty="0" smtClean="0"/>
              <a:t>Outline</a:t>
            </a:r>
            <a:endParaRPr lang="en-US" b="1" dirty="0" smtClean="0"/>
          </a:p>
          <a:p>
            <a:endParaRPr lang="en-US" b="1" dirty="0" smtClean="0"/>
          </a:p>
          <a:p>
            <a:pPr indent="446088">
              <a:buFont typeface="Wingdings" pitchFamily="2" charset="2"/>
              <a:buChar char="ü"/>
            </a:pPr>
            <a:r>
              <a:rPr lang="en-US" sz="2000" dirty="0" smtClean="0"/>
              <a:t>Class</a:t>
            </a:r>
          </a:p>
          <a:p>
            <a:pPr indent="446088">
              <a:buFont typeface="Wingdings" pitchFamily="2" charset="2"/>
              <a:buChar char="ü"/>
            </a:pPr>
            <a:r>
              <a:rPr lang="en-US" sz="2000" dirty="0" smtClean="0"/>
              <a:t>Object</a:t>
            </a:r>
          </a:p>
          <a:p>
            <a:pPr indent="446088">
              <a:buFont typeface="Wingdings" pitchFamily="2" charset="2"/>
              <a:buChar char="ü"/>
            </a:pPr>
            <a:r>
              <a:rPr lang="en-US" sz="2000" dirty="0" smtClean="0"/>
              <a:t>Object Reference</a:t>
            </a:r>
          </a:p>
          <a:p>
            <a:pPr indent="446088">
              <a:buFont typeface="Wingdings" pitchFamily="2" charset="2"/>
              <a:buChar char="ü"/>
            </a:pPr>
            <a:r>
              <a:rPr lang="en-US" sz="2000" dirty="0" smtClean="0"/>
              <a:t>Methods</a:t>
            </a:r>
          </a:p>
          <a:p>
            <a:pPr indent="446088">
              <a:buFont typeface="Wingdings" pitchFamily="2" charset="2"/>
              <a:buChar char="ü"/>
            </a:pPr>
            <a:r>
              <a:rPr lang="en-US" sz="2000" dirty="0" smtClean="0"/>
              <a:t>Method Overloading</a:t>
            </a:r>
          </a:p>
          <a:p>
            <a:pPr indent="446088">
              <a:buFont typeface="Wingdings" pitchFamily="2" charset="2"/>
              <a:buChar char="ü"/>
            </a:pPr>
            <a:r>
              <a:rPr lang="en-US" sz="2000" dirty="0" smtClean="0"/>
              <a:t>Constructor</a:t>
            </a:r>
          </a:p>
          <a:p>
            <a:pPr indent="446088">
              <a:buFont typeface="Wingdings" pitchFamily="2" charset="2"/>
              <a:buChar char="ü"/>
            </a:pPr>
            <a:r>
              <a:rPr lang="en-US" sz="2000" dirty="0" smtClean="0"/>
              <a:t>Constructor Overloading</a:t>
            </a:r>
          </a:p>
          <a:p>
            <a:pPr indent="446088">
              <a:buFont typeface="Wingdings" pitchFamily="2" charset="2"/>
              <a:buChar char="ü"/>
            </a:pPr>
            <a:r>
              <a:rPr lang="en-US" sz="2000" dirty="0" smtClean="0"/>
              <a:t>Recursion</a:t>
            </a:r>
          </a:p>
          <a:p>
            <a:pPr indent="446088">
              <a:buFont typeface="Wingdings" pitchFamily="2" charset="2"/>
              <a:buChar char="ü"/>
            </a:pPr>
            <a:r>
              <a:rPr lang="en-US" sz="2000" dirty="0" smtClean="0"/>
              <a:t>Passing and Returning Object</a:t>
            </a:r>
          </a:p>
          <a:p>
            <a:pPr indent="446088">
              <a:buFont typeface="Wingdings" pitchFamily="2" charset="2"/>
              <a:buChar char="ü"/>
            </a:pPr>
            <a:r>
              <a:rPr lang="en-US" sz="2000" dirty="0" smtClean="0"/>
              <a:t>this keyword</a:t>
            </a:r>
          </a:p>
          <a:p>
            <a:pPr indent="446088">
              <a:buFont typeface="Wingdings" pitchFamily="2" charset="2"/>
              <a:buChar char="ü"/>
            </a:pPr>
            <a:r>
              <a:rPr lang="en-US" sz="2000" dirty="0" smtClean="0"/>
              <a:t>static keyword</a:t>
            </a:r>
          </a:p>
          <a:p>
            <a:pPr indent="446088">
              <a:buFont typeface="Wingdings" pitchFamily="2" charset="2"/>
              <a:buChar char="ü"/>
            </a:pPr>
            <a:r>
              <a:rPr lang="en-US" sz="2000" dirty="0" smtClean="0"/>
              <a:t>Access control</a:t>
            </a:r>
          </a:p>
          <a:p>
            <a:pPr indent="446088">
              <a:buFont typeface="Wingdings" pitchFamily="2" charset="2"/>
              <a:buChar char="ü"/>
            </a:pPr>
            <a:r>
              <a:rPr lang="en-US" sz="2000" dirty="0" smtClean="0"/>
              <a:t>Nested class / Anonymous inner class</a:t>
            </a:r>
          </a:p>
          <a:p>
            <a:pPr indent="446088">
              <a:buFont typeface="Wingdings" pitchFamily="2" charset="2"/>
              <a:buChar char="ü"/>
            </a:pPr>
            <a:r>
              <a:rPr lang="en-US" sz="2000" dirty="0" smtClean="0"/>
              <a:t>String Class</a:t>
            </a:r>
          </a:p>
          <a:p>
            <a:pPr indent="446088">
              <a:buFont typeface="Wingdings" pitchFamily="2" charset="2"/>
              <a:buChar char="ü"/>
            </a:pPr>
            <a:r>
              <a:rPr lang="en-US" sz="2000" dirty="0" err="1" smtClean="0"/>
              <a:t>StringBuffer</a:t>
            </a:r>
            <a:r>
              <a:rPr lang="en-US" sz="2000" dirty="0" smtClean="0"/>
              <a:t> Class</a:t>
            </a:r>
          </a:p>
          <a:p>
            <a:pPr indent="446088">
              <a:buFont typeface="Wingdings" pitchFamily="2" charset="2"/>
              <a:buChar char="ü"/>
            </a:pPr>
            <a:r>
              <a:rPr lang="en-US" sz="2000" dirty="0" smtClean="0"/>
              <a:t>Math Class</a:t>
            </a:r>
          </a:p>
          <a:p>
            <a:pPr indent="446088">
              <a:buFont typeface="Wingdings" pitchFamily="2" charset="2"/>
              <a:buChar char="ü"/>
            </a:pPr>
            <a:r>
              <a:rPr lang="en-US" sz="2000" dirty="0" smtClean="0"/>
              <a:t>Wrapper Classes</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block</a:t>
            </a:r>
            <a:endParaRPr lang="en-US" dirty="0"/>
          </a:p>
        </p:txBody>
      </p:sp>
      <p:sp>
        <p:nvSpPr>
          <p:cNvPr id="3" name="Content Placeholder 2"/>
          <p:cNvSpPr>
            <a:spLocks noGrp="1"/>
          </p:cNvSpPr>
          <p:nvPr>
            <p:ph idx="1"/>
          </p:nvPr>
        </p:nvSpPr>
        <p:spPr/>
        <p:txBody>
          <a:bodyPr/>
          <a:lstStyle/>
          <a:p>
            <a:r>
              <a:rPr lang="en-US" dirty="0"/>
              <a:t>static block is executed exactly once, when the class is first loaded.</a:t>
            </a:r>
          </a:p>
          <a:p>
            <a:r>
              <a:rPr lang="en-US" dirty="0"/>
              <a:t>It is used to initialize static variables of the class</a:t>
            </a:r>
            <a:r>
              <a:rPr lang="en-US" dirty="0" smtClean="0"/>
              <a:t>.</a:t>
            </a:r>
          </a:p>
          <a:p>
            <a:r>
              <a:rPr lang="en-US" dirty="0" smtClean="0"/>
              <a:t>It will be executed even before the main method.</a:t>
            </a:r>
            <a:endParaRPr lang="en-US" dirty="0"/>
          </a:p>
          <a:p>
            <a:r>
              <a:rPr lang="en-US" dirty="0"/>
              <a:t>Syntax:</a:t>
            </a:r>
          </a:p>
          <a:p>
            <a:pPr marL="363538" indent="0">
              <a:buNone/>
            </a:pPr>
            <a:r>
              <a:rPr lang="en-IN" dirty="0">
                <a:latin typeface="Consolas" panose="020B0609020204030204" pitchFamily="49" charset="0"/>
              </a:rPr>
              <a:t>static {</a:t>
            </a:r>
          </a:p>
          <a:p>
            <a:pPr marL="363538" indent="0">
              <a:buNone/>
            </a:pPr>
            <a:r>
              <a:rPr lang="en-IN" dirty="0">
                <a:latin typeface="Consolas" panose="020B0609020204030204" pitchFamily="49" charset="0"/>
              </a:rPr>
              <a:t>	//initialisation of static variables…</a:t>
            </a:r>
          </a:p>
          <a:p>
            <a:pPr marL="363538" indent="0">
              <a:buNone/>
            </a:pPr>
            <a:r>
              <a:rPr lang="en-IN" dirty="0">
                <a:latin typeface="Consolas" panose="020B0609020204030204" pitchFamily="49" charset="0"/>
              </a:rPr>
              <a:t>}</a:t>
            </a:r>
          </a:p>
          <a:p>
            <a:endParaRPr lang="en-US" dirty="0"/>
          </a:p>
        </p:txBody>
      </p:sp>
    </p:spTree>
    <p:extLst>
      <p:ext uri="{BB962C8B-B14F-4D97-AF65-F5344CB8AC3E}">
        <p14:creationId xmlns:p14="http://schemas.microsoft.com/office/powerpoint/2010/main" val="519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Mutable and Immutable</a:t>
            </a:r>
            <a:endParaRPr lang="en-US" dirty="0"/>
          </a:p>
        </p:txBody>
      </p:sp>
      <p:sp>
        <p:nvSpPr>
          <p:cNvPr id="3" name="Content Placeholder 2"/>
          <p:cNvSpPr>
            <a:spLocks noGrp="1"/>
          </p:cNvSpPr>
          <p:nvPr>
            <p:ph idx="1"/>
          </p:nvPr>
        </p:nvSpPr>
        <p:spPr/>
        <p:txBody>
          <a:bodyPr/>
          <a:lstStyle/>
          <a:p>
            <a:r>
              <a:rPr lang="en-US" dirty="0" smtClean="0"/>
              <a:t>The content of mutable object can be changed, while content of immutable objects can not be changed.</a:t>
            </a:r>
          </a:p>
          <a:p>
            <a:endParaRPr lang="en-US" dirty="0"/>
          </a:p>
        </p:txBody>
      </p:sp>
      <p:sp>
        <p:nvSpPr>
          <p:cNvPr id="4" name="Rectangle 3"/>
          <p:cNvSpPr/>
          <p:nvPr/>
        </p:nvSpPr>
        <p:spPr>
          <a:xfrm>
            <a:off x="33253" y="1777108"/>
            <a:ext cx="5766264" cy="3970318"/>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add5() {</a:t>
            </a:r>
          </a:p>
          <a:p>
            <a:pPr lvl="1"/>
            <a:r>
              <a:rPr lang="en-US" dirty="0" smtClean="0">
                <a:solidFill>
                  <a:srgbClr val="0000C0"/>
                </a:solidFill>
                <a:latin typeface="Consolas" panose="020B0609020204030204" pitchFamily="49" charset="0"/>
              </a:rPr>
              <a:t>	a</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+ 5;</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5858650" y="1777108"/>
            <a:ext cx="6294557" cy="4247317"/>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smtClean="0">
                <a:solidFill>
                  <a:srgbClr val="0000C0"/>
                </a:solidFill>
                <a:latin typeface="Consolas" panose="020B0609020204030204" pitchFamily="49" charset="0"/>
              </a:rPr>
              <a:t>a</a:t>
            </a:r>
            <a:r>
              <a:rPr lang="en-US" b="1" dirty="0" smtClean="0">
                <a:solidFill>
                  <a:srgbClr val="000000"/>
                </a:solidFill>
                <a:latin typeface="Consolas" panose="020B0609020204030204" pitchFamily="49" charset="0"/>
              </a:rPr>
              <a:t>;</a:t>
            </a:r>
            <a:endParaRPr lang="en-US" dirty="0" smtClean="0">
              <a:latin typeface="Consolas" panose="020B0609020204030204" pitchFamily="49" charset="0"/>
            </a:endParaRPr>
          </a:p>
          <a:p>
            <a:pPr lvl="1"/>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add5() {</a:t>
            </a:r>
          </a:p>
          <a:p>
            <a:pPr lvl="1"/>
            <a:r>
              <a:rPr lang="en-US" b="1" dirty="0" smtClean="0">
                <a:solidFill>
                  <a:srgbClr val="7F0055"/>
                </a:solidFill>
                <a:latin typeface="Consolas" panose="020B0609020204030204" pitchFamily="49" charset="0"/>
              </a:rPr>
              <a:t>	return</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 + 5 );</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ImmutableClass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ans</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m1</a:t>
            </a:r>
            <a:r>
              <a:rPr lang="en-US" b="1"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 in m1 = "</a:t>
            </a:r>
            <a:r>
              <a:rPr lang="en-US" b="1" i="1" dirty="0">
                <a:solidFill>
                  <a:srgbClr val="000000"/>
                </a:solidFill>
                <a:latin typeface="Consolas" panose="020B0609020204030204" pitchFamily="49" charset="0"/>
              </a:rPr>
              <a:t> + </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"returned </a:t>
            </a:r>
            <a:r>
              <a:rPr lang="en-US" b="1" i="1" dirty="0" smtClean="0">
                <a:solidFill>
                  <a:srgbClr val="2A00FF"/>
                </a:solidFill>
                <a:latin typeface="Consolas" panose="020B0609020204030204" pitchFamily="49" charset="0"/>
              </a:rPr>
              <a:t>= </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ans</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06817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Objects as Argument</a:t>
            </a:r>
            <a:endParaRPr lang="en-US" dirty="0"/>
          </a:p>
        </p:txBody>
      </p:sp>
      <p:sp>
        <p:nvSpPr>
          <p:cNvPr id="3" name="Content Placeholder 2"/>
          <p:cNvSpPr>
            <a:spLocks noGrp="1"/>
          </p:cNvSpPr>
          <p:nvPr>
            <p:ph idx="1"/>
          </p:nvPr>
        </p:nvSpPr>
        <p:spPr>
          <a:xfrm>
            <a:off x="131181" y="863444"/>
            <a:ext cx="2828150" cy="5590565"/>
          </a:xfrm>
        </p:spPr>
        <p:txBody>
          <a:bodyPr/>
          <a:lstStyle/>
          <a:p>
            <a:r>
              <a:rPr lang="en-US" dirty="0" smtClean="0"/>
              <a:t>In order to understand how and why we need to pass object as an argument in methods, lets see the below example.</a:t>
            </a:r>
          </a:p>
        </p:txBody>
      </p:sp>
      <p:sp>
        <p:nvSpPr>
          <p:cNvPr id="4" name="Rectangle 3"/>
          <p:cNvSpPr/>
          <p:nvPr/>
        </p:nvSpPr>
        <p:spPr>
          <a:xfrm>
            <a:off x="3050772" y="781015"/>
            <a:ext cx="5926973" cy="5755422"/>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Time{</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second</a:t>
            </a:r>
            <a:r>
              <a:rPr lang="en-US" sz="1600" b="1" dirty="0" smtClean="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Time(</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smtClean="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add(Time </a:t>
            </a:r>
            <a:r>
              <a:rPr lang="en-US" sz="1600" b="1" dirty="0">
                <a:solidFill>
                  <a:srgbClr val="6A3E3E"/>
                </a:solidFill>
                <a:latin typeface="Consolas" panose="020B0609020204030204" pitchFamily="49" charset="0"/>
              </a:rPr>
              <a:t>t</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
        <p:nvSpPr>
          <p:cNvPr id="5" name="Rectangle 4"/>
          <p:cNvSpPr/>
          <p:nvPr/>
        </p:nvSpPr>
        <p:spPr>
          <a:xfrm>
            <a:off x="6927583" y="2942122"/>
            <a:ext cx="5200688" cy="2862322"/>
          </a:xfrm>
          <a:prstGeom prst="rect">
            <a:avLst/>
          </a:prstGeom>
          <a:solidFill>
            <a:schemeClr val="bg2"/>
          </a:solidFill>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TimeDemo</a:t>
            </a:r>
            <a:r>
              <a:rPr lang="en-US" sz="1600" b="1" dirty="0">
                <a:solidFill>
                  <a:srgbClr val="000000"/>
                </a:solidFill>
                <a:latin typeface="Consolas" panose="020B0609020204030204" pitchFamily="49" charset="0"/>
              </a:rPr>
              <a:t> {</a:t>
            </a: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main(String[] </a:t>
            </a:r>
            <a:r>
              <a:rPr lang="en-US" sz="1600" b="1" dirty="0" err="1">
                <a:solidFill>
                  <a:srgbClr val="6A3E3E"/>
                </a:solidFill>
                <a:latin typeface="Consolas" panose="020B0609020204030204" pitchFamily="49" charset="0"/>
              </a:rPr>
              <a:t>args</a:t>
            </a:r>
            <a:r>
              <a:rPr lang="en-US" sz="1600" b="1" dirty="0">
                <a:solidFill>
                  <a:srgbClr val="000000"/>
                </a:solidFill>
                <a:latin typeface="Consolas" panose="020B0609020204030204" pitchFamily="49" charset="0"/>
              </a:rPr>
              <a:t>) {</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Time(11,59,55);</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Time(0,0,5);</a:t>
            </a:r>
          </a:p>
          <a:p>
            <a:pPr lvl="2"/>
            <a:endParaRPr lang="en-US" sz="1600" dirty="0">
              <a:latin typeface="Consolas" panose="020B0609020204030204" pitchFamily="49" charset="0"/>
            </a:endParaRPr>
          </a:p>
          <a:p>
            <a:pPr lvl="2"/>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.add(</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a:t>
            </a:r>
          </a:p>
          <a:p>
            <a:pPr lvl="2"/>
            <a:endParaRPr lang="en-US" sz="1600" dirty="0">
              <a:latin typeface="Consolas" panose="020B0609020204030204" pitchFamily="49" charset="0"/>
            </a:endParaRPr>
          </a:p>
          <a:p>
            <a:pPr lvl="2"/>
            <a:r>
              <a:rPr lang="en-US" sz="1600" dirty="0" err="1" smtClean="0">
                <a:solidFill>
                  <a:srgbClr val="000000"/>
                </a:solidFill>
                <a:latin typeface="Consolas" panose="020B0609020204030204" pitchFamily="49" charset="0"/>
              </a:rPr>
              <a:t>System.</a:t>
            </a:r>
            <a:r>
              <a:rPr lang="en-US" sz="1600" b="1" i="1" dirty="0" err="1" smtClean="0">
                <a:solidFill>
                  <a:srgbClr val="0000C0"/>
                </a:solidFill>
                <a:latin typeface="Consolas" panose="020B0609020204030204" pitchFamily="49" charset="0"/>
              </a:rPr>
              <a:t>out</a:t>
            </a:r>
            <a:r>
              <a:rPr lang="en-US" sz="1600" b="1" i="1" dirty="0" err="1" smtClean="0">
                <a:solidFill>
                  <a:srgbClr val="000000"/>
                </a:solidFill>
                <a:latin typeface="Consolas" panose="020B0609020204030204" pitchFamily="49" charset="0"/>
              </a:rPr>
              <a:t>.println</a:t>
            </a:r>
            <a:r>
              <a:rPr lang="en-US" sz="1600" b="1" i="1" dirty="0" smtClean="0">
                <a:solidFill>
                  <a:srgbClr val="000000"/>
                </a:solidFill>
                <a:latin typeface="Consolas" panose="020B0609020204030204" pitchFamily="49" charset="0"/>
              </a:rPr>
              <a:t>(</a:t>
            </a:r>
            <a:r>
              <a:rPr lang="en-US" sz="1600" b="1" i="1" dirty="0" smtClean="0">
                <a:solidFill>
                  <a:srgbClr val="6A3E3E"/>
                </a:solidFill>
                <a:latin typeface="Consolas" panose="020B0609020204030204" pitchFamily="49" charset="0"/>
              </a:rPr>
              <a:t>t1</a:t>
            </a:r>
            <a:r>
              <a:rPr lang="en-US" sz="1600" b="1" i="1" dirty="0" smtClean="0">
                <a:solidFill>
                  <a:srgbClr val="000000"/>
                </a:solidFill>
                <a:latin typeface="Consolas" panose="020B0609020204030204" pitchFamily="49" charset="0"/>
              </a:rPr>
              <a:t>.</a:t>
            </a:r>
            <a:r>
              <a:rPr lang="en-US" sz="1600" b="1" i="1" dirty="0" smtClean="0">
                <a:solidFill>
                  <a:srgbClr val="0000C0"/>
                </a:solidFill>
                <a:latin typeface="Consolas" panose="020B0609020204030204" pitchFamily="49" charset="0"/>
              </a:rPr>
              <a:t>hour</a:t>
            </a:r>
            <a:r>
              <a:rPr lang="en-US" sz="1600" b="1" i="1" dirty="0" smtClean="0">
                <a:solidFill>
                  <a:srgbClr val="000000"/>
                </a:solidFill>
                <a:latin typeface="Consolas" panose="020B0609020204030204" pitchFamily="49" charset="0"/>
              </a:rPr>
              <a:t> </a:t>
            </a:r>
            <a:r>
              <a:rPr lang="en-US" sz="1600" b="1" i="1" dirty="0">
                <a:solidFill>
                  <a:srgbClr val="000000"/>
                </a:solidFill>
                <a:latin typeface="Consolas" panose="020B0609020204030204" pitchFamily="49" charset="0"/>
              </a:rPr>
              <a:t>+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minute</a:t>
            </a:r>
            <a:r>
              <a:rPr lang="en-US" sz="1600" b="1" i="1" dirty="0">
                <a:solidFill>
                  <a:srgbClr val="000000"/>
                </a:solidFill>
                <a:latin typeface="Consolas" panose="020B0609020204030204" pitchFamily="49" charset="0"/>
              </a:rPr>
              <a:t> +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second</a:t>
            </a:r>
            <a:r>
              <a:rPr lang="en-US" sz="1600" b="1" i="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02416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bg/>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Objects</a:t>
            </a:r>
          </a:p>
        </p:txBody>
      </p:sp>
      <p:sp>
        <p:nvSpPr>
          <p:cNvPr id="3" name="Content Placeholder 2"/>
          <p:cNvSpPr>
            <a:spLocks noGrp="1"/>
          </p:cNvSpPr>
          <p:nvPr>
            <p:ph idx="1"/>
          </p:nvPr>
        </p:nvSpPr>
        <p:spPr>
          <a:xfrm>
            <a:off x="131181" y="863444"/>
            <a:ext cx="11789270" cy="5590565"/>
          </a:xfrm>
        </p:spPr>
        <p:txBody>
          <a:bodyPr/>
          <a:lstStyle/>
          <a:p>
            <a:r>
              <a:rPr lang="en-US" dirty="0" smtClean="0"/>
              <a:t>We can create an array of object in java.</a:t>
            </a:r>
          </a:p>
          <a:p>
            <a:r>
              <a:rPr lang="en-US" dirty="0" smtClean="0"/>
              <a:t>Similar to primitive data type  array we can also create and use arrays of derived data types (class).</a:t>
            </a:r>
          </a:p>
        </p:txBody>
      </p:sp>
      <p:sp>
        <p:nvSpPr>
          <p:cNvPr id="4" name="Rectangle 3"/>
          <p:cNvSpPr/>
          <p:nvPr/>
        </p:nvSpPr>
        <p:spPr>
          <a:xfrm>
            <a:off x="228190" y="2081937"/>
            <a:ext cx="5843847" cy="452431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Student{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String </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Student(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 String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this</a:t>
            </a:r>
            <a:r>
              <a:rPr lang="en-US" b="1" dirty="0">
                <a:solidFill>
                  <a:srgbClr val="000000"/>
                </a:solidFill>
                <a:latin typeface="Consolas" panose="020B0609020204030204" pitchFamily="49" charset="0"/>
              </a:rPr>
              <a:t>.</a:t>
            </a:r>
            <a:r>
              <a:rPr lang="en-US" b="1" dirty="0">
                <a:solidFill>
                  <a:srgbClr val="0000C0"/>
                </a:solidFill>
                <a:latin typeface="Consolas" panose="020B0609020204030204" pitchFamily="49" charset="0"/>
              </a:rPr>
              <a:t>name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printStudentDetail</a:t>
            </a:r>
            <a:r>
              <a:rPr lang="en-US" b="1" dirty="0">
                <a:solidFill>
                  <a:srgbClr val="000000"/>
                </a:solidFill>
                <a:latin typeface="Consolas" panose="020B0609020204030204" pitchFamily="49" charset="0"/>
              </a:rPr>
              <a:t>() {</a:t>
            </a:r>
          </a:p>
          <a:p>
            <a:pPr lvl="1"/>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p>
          <a:p>
            <a:pPr lvl="1"/>
            <a:r>
              <a:rPr lang="en-US" b="1" i="1" dirty="0">
                <a:solidFill>
                  <a:srgbClr val="000000"/>
                </a:solidFill>
                <a:latin typeface="Consolas" panose="020B0609020204030204" pitchFamily="49" charset="0"/>
              </a:rPr>
              <a:t>	</a:t>
            </a:r>
            <a:r>
              <a:rPr lang="en-US" b="1" i="1" dirty="0" err="1" smtClean="0">
                <a:solidFill>
                  <a:srgbClr val="0000C0"/>
                </a:solidFill>
                <a:latin typeface="Consolas" panose="020B0609020204030204" pitchFamily="49" charset="0"/>
              </a:rPr>
              <a:t>rollNo</a:t>
            </a:r>
            <a:endParaRPr lang="en-US" b="1" i="1" dirty="0" smtClean="0">
              <a:solidFill>
                <a:srgbClr val="0000C0"/>
              </a:solidFill>
              <a:latin typeface="Consolas" panose="020B0609020204030204" pitchFamily="49" charset="0"/>
            </a:endParaRPr>
          </a:p>
          <a:p>
            <a:pPr lvl="1"/>
            <a:r>
              <a:rPr lang="en-US" b="1" i="1" dirty="0">
                <a:solidFill>
                  <a:srgbClr val="0000C0"/>
                </a:solidFill>
                <a:latin typeface="Consolas" panose="020B0609020204030204" pitchFamily="49" charset="0"/>
              </a:rPr>
              <a:t>	</a:t>
            </a:r>
            <a:r>
              <a:rPr lang="en-US" b="1" i="1" dirty="0" smtClean="0">
                <a:solidFill>
                  <a:srgbClr val="000000"/>
                </a:solidFill>
                <a:latin typeface="Consolas" panose="020B0609020204030204" pitchFamily="49" charset="0"/>
              </a:rPr>
              <a:t>+</a:t>
            </a:r>
            <a:r>
              <a:rPr lang="en-US" b="1" i="1" dirty="0" smtClean="0">
                <a:solidFill>
                  <a:srgbClr val="2A00FF"/>
                </a:solidFill>
                <a:latin typeface="Consolas" panose="020B0609020204030204" pitchFamily="49" charset="0"/>
              </a:rPr>
              <a:t>" </a:t>
            </a:r>
            <a:r>
              <a:rPr lang="en-US" b="1" i="1" dirty="0">
                <a:solidFill>
                  <a:srgbClr val="2A00FF"/>
                </a:solidFill>
                <a:latin typeface="Consolas" panose="020B0609020204030204" pitchFamily="49" charset="0"/>
              </a:rPr>
              <a:t>| -- | "</a:t>
            </a:r>
            <a:r>
              <a:rPr lang="en-US" b="1" i="1" dirty="0">
                <a:solidFill>
                  <a:srgbClr val="000000"/>
                </a:solidFill>
                <a:latin typeface="Consolas" panose="020B0609020204030204" pitchFamily="49" charset="0"/>
              </a:rPr>
              <a:t>+ </a:t>
            </a:r>
            <a:endParaRPr lang="en-US" b="1" i="1" dirty="0" smtClean="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smtClean="0">
                <a:solidFill>
                  <a:srgbClr val="0000C0"/>
                </a:solidFill>
                <a:latin typeface="Consolas" panose="020B0609020204030204" pitchFamily="49" charset="0"/>
              </a:rPr>
              <a:t>name</a:t>
            </a:r>
            <a:r>
              <a:rPr lang="en-US" b="1" i="1" dirty="0" smtClean="0">
                <a:solidFill>
                  <a:srgbClr val="000000"/>
                </a:solidFill>
                <a:latin typeface="Consolas" panose="020B0609020204030204" pitchFamily="49" charset="0"/>
              </a:rPr>
              <a:t> </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6169046" y="2081937"/>
            <a:ext cx="5918814" cy="3693319"/>
          </a:xfrm>
          <a:prstGeom prst="rect">
            <a:avLst/>
          </a:prstGeom>
          <a:solidFill>
            <a:schemeClr val="bg2"/>
          </a:solidFill>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ArrayOfObjectDemo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a:solidFill>
                  <a:srgbClr val="000000"/>
                </a:solidFill>
                <a:latin typeface="Consolas" panose="020B0609020204030204" pitchFamily="49" charset="0"/>
              </a:rPr>
              <a:t>Student[] </a:t>
            </a:r>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Student[3];</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Student(101,</a:t>
            </a:r>
            <a:r>
              <a:rPr lang="en-US" b="1" dirty="0">
                <a:solidFill>
                  <a:srgbClr val="2A00FF"/>
                </a:solidFill>
                <a:latin typeface="Consolas" panose="020B0609020204030204" pitchFamily="49" charset="0"/>
              </a:rPr>
              <a:t>"darshan"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Student(102,</a:t>
            </a:r>
            <a:r>
              <a:rPr lang="en-US" b="1" dirty="0">
                <a:solidFill>
                  <a:srgbClr val="2A00FF"/>
                </a:solidFill>
                <a:latin typeface="Consolas" panose="020B0609020204030204" pitchFamily="49" charset="0"/>
              </a:rPr>
              <a:t>"arjun"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Student(103,</a:t>
            </a:r>
            <a:r>
              <a:rPr lang="en-US" b="1" dirty="0">
                <a:solidFill>
                  <a:srgbClr val="2A00FF"/>
                </a:solidFill>
                <a:latin typeface="Consolas" panose="020B0609020204030204" pitchFamily="49" charset="0"/>
              </a:rPr>
              <a:t>"java"</a:t>
            </a:r>
            <a:r>
              <a:rPr lang="en-US" b="1" dirty="0">
                <a:solidFill>
                  <a:srgbClr val="000000"/>
                </a:solidFill>
                <a:latin typeface="Consolas" panose="020B0609020204030204" pitchFamily="49" charset="0"/>
              </a:rPr>
              <a:t>);</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6387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(Not part of this Unit)</a:t>
            </a:r>
            <a:endParaRPr lang="en-US" dirty="0"/>
          </a:p>
        </p:txBody>
      </p:sp>
      <p:sp>
        <p:nvSpPr>
          <p:cNvPr id="3" name="Content Placeholder 2"/>
          <p:cNvSpPr>
            <a:spLocks noGrp="1"/>
          </p:cNvSpPr>
          <p:nvPr>
            <p:ph idx="1"/>
          </p:nvPr>
        </p:nvSpPr>
        <p:spPr/>
        <p:txBody>
          <a:bodyPr/>
          <a:lstStyle/>
          <a:p>
            <a:r>
              <a:rPr lang="en-US" dirty="0"/>
              <a:t>A </a:t>
            </a:r>
            <a:r>
              <a:rPr lang="en-US" b="1" dirty="0"/>
              <a:t>Package</a:t>
            </a:r>
            <a:r>
              <a:rPr lang="en-US" dirty="0"/>
              <a:t> can be defined as a </a:t>
            </a:r>
            <a:r>
              <a:rPr lang="en-US" b="1" dirty="0"/>
              <a:t>grouping</a:t>
            </a:r>
            <a:r>
              <a:rPr lang="en-US" dirty="0"/>
              <a:t> of related types providing access protection and name space management.</a:t>
            </a:r>
          </a:p>
          <a:p>
            <a:r>
              <a:rPr lang="en-US" dirty="0"/>
              <a:t>Programmers can define their own packages to bundle group of classes/interfaces, etc. </a:t>
            </a:r>
          </a:p>
          <a:p>
            <a:r>
              <a:rPr lang="en-US" dirty="0"/>
              <a:t>Packages are used in Java in order to </a:t>
            </a:r>
          </a:p>
          <a:p>
            <a:pPr marL="914400" lvl="1" indent="-457200">
              <a:buFont typeface="+mj-lt"/>
              <a:buAutoNum type="arabicPeriod"/>
            </a:pPr>
            <a:r>
              <a:rPr lang="en-US" sz="2400" dirty="0"/>
              <a:t>prevent </a:t>
            </a:r>
            <a:r>
              <a:rPr lang="en-US" sz="2400" b="1" dirty="0"/>
              <a:t>naming conflicts</a:t>
            </a:r>
            <a:r>
              <a:rPr lang="en-US" sz="2400" dirty="0"/>
              <a:t> </a:t>
            </a:r>
          </a:p>
          <a:p>
            <a:pPr marL="914400" lvl="1" indent="-457200">
              <a:buFont typeface="+mj-lt"/>
              <a:buAutoNum type="arabicPeriod"/>
            </a:pPr>
            <a:r>
              <a:rPr lang="en-US" sz="2400" dirty="0"/>
              <a:t>control </a:t>
            </a:r>
            <a:r>
              <a:rPr lang="en-US" sz="2400" b="1" dirty="0"/>
              <a:t>access</a:t>
            </a:r>
            <a:r>
              <a:rPr lang="en-US" sz="2400" dirty="0"/>
              <a:t>, </a:t>
            </a:r>
          </a:p>
          <a:p>
            <a:pPr marL="914400" lvl="1" indent="-457200">
              <a:buFont typeface="+mj-lt"/>
              <a:buAutoNum type="arabicPeriod"/>
            </a:pPr>
            <a:r>
              <a:rPr lang="en-US" sz="2400" dirty="0" smtClean="0"/>
              <a:t>make </a:t>
            </a:r>
            <a:r>
              <a:rPr lang="en-US" sz="2400" b="1" dirty="0" smtClean="0"/>
              <a:t>searching/locating</a:t>
            </a:r>
            <a:r>
              <a:rPr lang="en-US" sz="2400" dirty="0" smtClean="0"/>
              <a:t> of </a:t>
            </a:r>
            <a:r>
              <a:rPr lang="en-US" sz="2400" dirty="0"/>
              <a:t>classes/interfaces easier.</a:t>
            </a:r>
          </a:p>
          <a:p>
            <a:r>
              <a:rPr lang="en-US" dirty="0"/>
              <a:t>It is a good practice </a:t>
            </a:r>
            <a:r>
              <a:rPr lang="en-US" dirty="0" smtClean="0"/>
              <a:t>to </a:t>
            </a:r>
            <a:r>
              <a:rPr lang="en-US" dirty="0"/>
              <a:t>group related classes implemented so that a programmer can easily determine that the classes, interfaces are related.</a:t>
            </a:r>
          </a:p>
          <a:p>
            <a:endParaRPr lang="en-US" dirty="0"/>
          </a:p>
        </p:txBody>
      </p:sp>
    </p:spTree>
    <p:extLst>
      <p:ext uri="{BB962C8B-B14F-4D97-AF65-F5344CB8AC3E}">
        <p14:creationId xmlns:p14="http://schemas.microsoft.com/office/powerpoint/2010/main" val="22138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package</a:t>
            </a:r>
          </a:p>
        </p:txBody>
      </p:sp>
      <p:sp>
        <p:nvSpPr>
          <p:cNvPr id="3" name="Content Placeholder 2"/>
          <p:cNvSpPr>
            <a:spLocks noGrp="1"/>
          </p:cNvSpPr>
          <p:nvPr>
            <p:ph idx="1"/>
          </p:nvPr>
        </p:nvSpPr>
        <p:spPr/>
        <p:txBody>
          <a:bodyPr/>
          <a:lstStyle/>
          <a:p>
            <a:r>
              <a:rPr lang="en-IN" dirty="0"/>
              <a:t>To create a package you need to write </a:t>
            </a:r>
            <a:r>
              <a:rPr lang="en-IN" b="1" dirty="0"/>
              <a:t>package</a:t>
            </a:r>
            <a:r>
              <a:rPr lang="en-IN" dirty="0"/>
              <a:t> statement </a:t>
            </a:r>
            <a:r>
              <a:rPr lang="en-IN" b="1" dirty="0"/>
              <a:t>followed</a:t>
            </a:r>
            <a:r>
              <a:rPr lang="en-IN" dirty="0"/>
              <a:t> by the </a:t>
            </a:r>
            <a:r>
              <a:rPr lang="en-IN" b="1" dirty="0"/>
              <a:t>name of the package</a:t>
            </a:r>
            <a:r>
              <a:rPr lang="en-IN" dirty="0"/>
              <a:t>.</a:t>
            </a:r>
          </a:p>
          <a:p>
            <a:r>
              <a:rPr lang="en-IN" dirty="0"/>
              <a:t>Syntax :	</a:t>
            </a:r>
            <a:r>
              <a:rPr lang="en-IN" dirty="0">
                <a:latin typeface="Cambria" pitchFamily="18" charset="0"/>
                <a:ea typeface="Cambria" pitchFamily="18" charset="0"/>
              </a:rPr>
              <a:t>package </a:t>
            </a:r>
            <a:r>
              <a:rPr lang="en-IN" dirty="0" err="1">
                <a:latin typeface="Cambria" pitchFamily="18" charset="0"/>
                <a:ea typeface="Cambria" pitchFamily="18" charset="0"/>
              </a:rPr>
              <a:t>package_name</a:t>
            </a:r>
            <a:r>
              <a:rPr lang="en-IN" dirty="0">
                <a:latin typeface="Cambria" pitchFamily="18" charset="0"/>
                <a:ea typeface="Cambria" pitchFamily="18" charset="0"/>
              </a:rPr>
              <a:t>;</a:t>
            </a:r>
          </a:p>
          <a:p>
            <a:r>
              <a:rPr lang="en-IN" dirty="0">
                <a:ea typeface="Cambria" pitchFamily="18" charset="0"/>
              </a:rPr>
              <a:t>Example :</a:t>
            </a:r>
          </a:p>
          <a:p>
            <a:endParaRPr lang="en-IN" dirty="0">
              <a:ea typeface="Cambria" pitchFamily="18" charset="0"/>
            </a:endParaRPr>
          </a:p>
          <a:p>
            <a:endParaRPr lang="en-IN" dirty="0" smtClean="0">
              <a:ea typeface="Cambria" pitchFamily="18" charset="0"/>
            </a:endParaRPr>
          </a:p>
          <a:p>
            <a:endParaRPr lang="en-IN" dirty="0">
              <a:ea typeface="Cambria" pitchFamily="18" charset="0"/>
            </a:endParaRPr>
          </a:p>
          <a:p>
            <a:r>
              <a:rPr lang="en-US" dirty="0"/>
              <a:t>The package statement should be the </a:t>
            </a:r>
            <a:r>
              <a:rPr lang="en-US" b="1" dirty="0"/>
              <a:t>first line </a:t>
            </a:r>
            <a:r>
              <a:rPr lang="en-US" dirty="0"/>
              <a:t>in the source file. </a:t>
            </a:r>
          </a:p>
          <a:p>
            <a:r>
              <a:rPr lang="en-US" dirty="0"/>
              <a:t>There can be </a:t>
            </a:r>
            <a:r>
              <a:rPr lang="en-US" b="1" dirty="0"/>
              <a:t>only one package statement </a:t>
            </a:r>
            <a:r>
              <a:rPr lang="en-US" dirty="0"/>
              <a:t>in each source file, and it applies to all types in the file.</a:t>
            </a:r>
          </a:p>
          <a:p>
            <a:r>
              <a:rPr lang="en-US" dirty="0"/>
              <a:t>If a package statement is </a:t>
            </a:r>
            <a:r>
              <a:rPr lang="en-US" b="1" dirty="0"/>
              <a:t>not used </a:t>
            </a:r>
            <a:r>
              <a:rPr lang="en-US" dirty="0"/>
              <a:t>then the class/interfaces will be put into an </a:t>
            </a:r>
            <a:r>
              <a:rPr lang="en-US" b="1" dirty="0"/>
              <a:t>unnamed package</a:t>
            </a:r>
            <a:r>
              <a:rPr lang="en-US" dirty="0"/>
              <a:t>.</a:t>
            </a:r>
          </a:p>
          <a:p>
            <a:endParaRPr lang="en-US" dirty="0"/>
          </a:p>
        </p:txBody>
      </p:sp>
      <p:sp>
        <p:nvSpPr>
          <p:cNvPr id="4" name="Rectangle 3"/>
          <p:cNvSpPr/>
          <p:nvPr/>
        </p:nvSpPr>
        <p:spPr>
          <a:xfrm>
            <a:off x="2058785" y="2181398"/>
            <a:ext cx="3657600" cy="1477328"/>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package</a:t>
            </a:r>
            <a:r>
              <a:rPr lang="en-US" b="1" dirty="0" smtClean="0">
                <a:solidFill>
                  <a:srgbClr val="000000"/>
                </a:solidFill>
                <a:latin typeface="Consolas"/>
              </a:rPr>
              <a:t> </a:t>
            </a:r>
            <a:r>
              <a:rPr lang="en-US" b="1" dirty="0" err="1" smtClean="0">
                <a:solidFill>
                  <a:srgbClr val="000000"/>
                </a:solidFill>
                <a:latin typeface="Consolas"/>
              </a:rPr>
              <a:t>darshan_student</a:t>
            </a:r>
            <a:r>
              <a:rPr lang="en-US" b="1" dirty="0" smtClean="0">
                <a:solidFill>
                  <a:srgbClr val="000000"/>
                </a:solidFill>
                <a:latin typeface="Consolas"/>
              </a:rPr>
              <a:t>;</a:t>
            </a:r>
          </a:p>
          <a:p>
            <a:endParaRPr lang="en-US" b="1" dirty="0" smtClean="0">
              <a:solidFill>
                <a:srgbClr val="7F0055"/>
              </a:solidFill>
              <a:latin typeface="Consolas"/>
            </a:endParaRPr>
          </a:p>
          <a:p>
            <a:r>
              <a:rPr lang="en-US" b="1" dirty="0" smtClean="0">
                <a:solidFill>
                  <a:srgbClr val="7F0055"/>
                </a:solidFill>
                <a:latin typeface="Consolas"/>
              </a:rPr>
              <a:t>class</a:t>
            </a:r>
            <a:r>
              <a:rPr lang="en-US" b="1" dirty="0" smtClean="0">
                <a:solidFill>
                  <a:srgbClr val="000000"/>
                </a:solidFill>
                <a:latin typeface="Consolas"/>
              </a:rPr>
              <a:t> Student {</a:t>
            </a:r>
            <a:endParaRPr lang="en-US" dirty="0" smtClean="0">
              <a:latin typeface="Consolas"/>
            </a:endParaRPr>
          </a:p>
          <a:p>
            <a:r>
              <a:rPr lang="en-US" dirty="0" smtClean="0">
                <a:latin typeface="Consolas"/>
              </a:rPr>
              <a:t>	// code</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35291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(Example)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To compile</a:t>
            </a:r>
          </a:p>
          <a:p>
            <a:pPr lvl="1">
              <a:buNone/>
            </a:pPr>
            <a:r>
              <a:rPr lang="en-US" dirty="0" err="1" smtClean="0"/>
              <a:t>javac</a:t>
            </a:r>
            <a:r>
              <a:rPr lang="en-US" dirty="0" smtClean="0"/>
              <a:t> </a:t>
            </a:r>
            <a:r>
              <a:rPr lang="en-US" b="1" dirty="0" smtClean="0"/>
              <a:t>  –d   .   </a:t>
            </a:r>
            <a:r>
              <a:rPr lang="en-US" dirty="0" smtClean="0"/>
              <a:t>Animal.java</a:t>
            </a:r>
          </a:p>
          <a:p>
            <a:r>
              <a:rPr lang="en-US" dirty="0" smtClean="0"/>
              <a:t>To Run the class file</a:t>
            </a:r>
          </a:p>
          <a:p>
            <a:pPr lvl="1">
              <a:buNone/>
            </a:pPr>
            <a:r>
              <a:rPr lang="en-US" dirty="0" smtClean="0"/>
              <a:t>java </a:t>
            </a:r>
            <a:r>
              <a:rPr lang="en-US" b="1" dirty="0" err="1" smtClean="0"/>
              <a:t>myPackage.Animal</a:t>
            </a:r>
            <a:endParaRPr lang="en-US" b="1" dirty="0" smtClean="0"/>
          </a:p>
          <a:p>
            <a:endParaRPr lang="en-US" dirty="0"/>
          </a:p>
        </p:txBody>
      </p:sp>
      <p:sp>
        <p:nvSpPr>
          <p:cNvPr id="4" name="Rectangle 3"/>
          <p:cNvSpPr/>
          <p:nvPr/>
        </p:nvSpPr>
        <p:spPr>
          <a:xfrm>
            <a:off x="278477" y="1000298"/>
            <a:ext cx="8686800" cy="3139321"/>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package</a:t>
            </a:r>
            <a:r>
              <a:rPr lang="en-US" b="1" dirty="0" smtClean="0">
                <a:solidFill>
                  <a:srgbClr val="000000"/>
                </a:solidFill>
                <a:latin typeface="Consolas"/>
              </a:rPr>
              <a:t> </a:t>
            </a:r>
            <a:r>
              <a:rPr lang="en-US" b="1" dirty="0" err="1" smtClean="0">
                <a:solidFill>
                  <a:srgbClr val="000000"/>
                </a:solidFill>
                <a:latin typeface="Consolas"/>
              </a:rPr>
              <a:t>myPackage</a:t>
            </a:r>
            <a:r>
              <a:rPr lang="en-US" b="1" dirty="0" smtClean="0">
                <a:solidFill>
                  <a:srgbClr val="000000"/>
                </a:solidFill>
                <a:latin typeface="Consolas"/>
              </a:rPr>
              <a:t>;</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Animal {</a:t>
            </a:r>
          </a:p>
          <a:p>
            <a:pPr lvl="1"/>
            <a:r>
              <a:rPr lang="en-US" b="1" dirty="0" smtClean="0">
                <a:solidFill>
                  <a:srgbClr val="7F0055"/>
                </a:solidFill>
                <a:latin typeface="Consolas"/>
              </a:rPr>
              <a:t>public</a:t>
            </a:r>
            <a:r>
              <a:rPr lang="en-US" b="1" dirty="0" smtClean="0">
                <a:solidFill>
                  <a:srgbClr val="000000"/>
                </a:solidFill>
                <a:latin typeface="Consolas"/>
              </a:rPr>
              <a:t> String </a:t>
            </a:r>
            <a:r>
              <a:rPr lang="en-US" b="1" dirty="0" smtClean="0">
                <a:solidFill>
                  <a:srgbClr val="0000C0"/>
                </a:solidFill>
                <a:latin typeface="Consolas"/>
              </a:rPr>
              <a:t>name</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eat()</a:t>
            </a:r>
            <a:r>
              <a:rPr lang="en-US" dirty="0" smtClean="0">
                <a:solidFill>
                  <a:srgbClr val="000000"/>
                </a:solidFill>
                <a:latin typeface="Consolas"/>
              </a:rPr>
              <a:t>{</a:t>
            </a:r>
          </a:p>
          <a:p>
            <a:pPr lvl="1"/>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"Organic Food !!!!"</a:t>
            </a:r>
            <a:r>
              <a:rPr lang="en-US" b="1" i="1" dirty="0" smtClean="0">
                <a:solidFill>
                  <a:srgbClr val="000000"/>
                </a:solidFill>
                <a:latin typeface="Consolas"/>
              </a:rPr>
              <a:t>);</a:t>
            </a:r>
          </a:p>
          <a:p>
            <a:pPr lvl="1"/>
            <a:r>
              <a:rPr lang="en-US"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000000"/>
                </a:solidFill>
                <a:latin typeface="Consolas"/>
              </a:rPr>
              <a:t>args</a:t>
            </a:r>
            <a:r>
              <a:rPr lang="en-US" b="1" dirty="0" smtClean="0">
                <a:solidFill>
                  <a:srgbClr val="000000"/>
                </a:solidFill>
                <a:latin typeface="Consolas"/>
              </a:rPr>
              <a:t>)</a:t>
            </a:r>
            <a:r>
              <a:rPr lang="en-US" dirty="0" smtClean="0">
                <a:solidFill>
                  <a:srgbClr val="000000"/>
                </a:solidFill>
                <a:latin typeface="Consolas"/>
              </a:rPr>
              <a:t>{</a:t>
            </a:r>
          </a:p>
          <a:p>
            <a:pPr lvl="2"/>
            <a:r>
              <a:rPr lang="en-US" dirty="0" smtClean="0">
                <a:solidFill>
                  <a:srgbClr val="000000"/>
                </a:solidFill>
                <a:latin typeface="Consolas"/>
              </a:rPr>
              <a:t>Animal a = </a:t>
            </a:r>
            <a:r>
              <a:rPr lang="en-US" b="1" dirty="0" smtClean="0">
                <a:solidFill>
                  <a:srgbClr val="7F0055"/>
                </a:solidFill>
                <a:latin typeface="Consolas"/>
              </a:rPr>
              <a:t>new</a:t>
            </a:r>
            <a:r>
              <a:rPr lang="en-US" b="1" dirty="0" smtClean="0">
                <a:solidFill>
                  <a:srgbClr val="000000"/>
                </a:solidFill>
                <a:latin typeface="Consolas"/>
              </a:rPr>
              <a:t> Animal();</a:t>
            </a:r>
          </a:p>
          <a:p>
            <a:pPr lvl="2"/>
            <a:r>
              <a:rPr lang="en-US" dirty="0" err="1" smtClean="0">
                <a:solidFill>
                  <a:srgbClr val="000000"/>
                </a:solidFill>
                <a:latin typeface="Consolas"/>
              </a:rPr>
              <a:t>a.eat</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endParaRPr lang="en-US" dirty="0"/>
          </a:p>
        </p:txBody>
      </p:sp>
      <p:sp>
        <p:nvSpPr>
          <p:cNvPr id="6" name="Line Callout 1 5"/>
          <p:cNvSpPr/>
          <p:nvPr/>
        </p:nvSpPr>
        <p:spPr>
          <a:xfrm>
            <a:off x="3243349" y="3810914"/>
            <a:ext cx="3276600" cy="990600"/>
          </a:xfrm>
          <a:prstGeom prst="borderCallout1">
            <a:avLst>
              <a:gd name="adj1" fmla="val 52613"/>
              <a:gd name="adj2" fmla="val -360"/>
              <a:gd name="adj3" fmla="val 118849"/>
              <a:gd name="adj4" fmla="val -40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t>
            </a:r>
            <a:r>
              <a:rPr lang="en-US" sz="2400" dirty="0" smtClean="0"/>
              <a:t> </a:t>
            </a:r>
          </a:p>
          <a:p>
            <a:pPr algn="ctr"/>
            <a:r>
              <a:rPr lang="en-US" dirty="0" smtClean="0"/>
              <a:t>Represent the current directory</a:t>
            </a:r>
            <a:endParaRPr lang="en-US" dirty="0"/>
          </a:p>
        </p:txBody>
      </p:sp>
    </p:spTree>
    <p:extLst>
      <p:ext uri="{BB962C8B-B14F-4D97-AF65-F5344CB8AC3E}">
        <p14:creationId xmlns:p14="http://schemas.microsoft.com/office/powerpoint/2010/main" val="782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5"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keyword</a:t>
            </a:r>
          </a:p>
        </p:txBody>
      </p:sp>
      <p:sp>
        <p:nvSpPr>
          <p:cNvPr id="3" name="Content Placeholder 2"/>
          <p:cNvSpPr>
            <a:spLocks noGrp="1"/>
          </p:cNvSpPr>
          <p:nvPr>
            <p:ph idx="1"/>
          </p:nvPr>
        </p:nvSpPr>
        <p:spPr/>
        <p:txBody>
          <a:bodyPr/>
          <a:lstStyle/>
          <a:p>
            <a:r>
              <a:rPr lang="en-US" b="1" dirty="0"/>
              <a:t>import</a:t>
            </a:r>
            <a:r>
              <a:rPr lang="en-US" dirty="0"/>
              <a:t> keyword is used to import built-in and user-defined packages into your java source file so that your class can refer to a class that is in another package by directly using its name.</a:t>
            </a:r>
          </a:p>
          <a:p>
            <a:r>
              <a:rPr lang="en-US" dirty="0"/>
              <a:t>There are 3 different ways to refer to class/interface that is present in different package</a:t>
            </a:r>
          </a:p>
          <a:p>
            <a:pPr lvl="1"/>
            <a:r>
              <a:rPr lang="en-US" dirty="0"/>
              <a:t>import the class/interface you want to use.</a:t>
            </a:r>
          </a:p>
          <a:p>
            <a:pPr lvl="1"/>
            <a:r>
              <a:rPr lang="en-US" dirty="0"/>
              <a:t>import all the classes/interfaces from the package.</a:t>
            </a:r>
          </a:p>
          <a:p>
            <a:pPr lvl="1"/>
            <a:r>
              <a:rPr lang="en-US" dirty="0"/>
              <a:t>Using fully qualified name. </a:t>
            </a:r>
          </a:p>
          <a:p>
            <a:r>
              <a:rPr lang="en-IN" dirty="0"/>
              <a:t>We can import a class/interface of other package using a import keyword at the first line of code.</a:t>
            </a:r>
          </a:p>
          <a:p>
            <a:r>
              <a:rPr lang="en-IN" dirty="0"/>
              <a:t>Example :</a:t>
            </a:r>
            <a:endParaRPr lang="en-US" dirty="0"/>
          </a:p>
          <a:p>
            <a:endParaRPr lang="en-US" dirty="0"/>
          </a:p>
        </p:txBody>
      </p:sp>
      <p:sp>
        <p:nvSpPr>
          <p:cNvPr id="4" name="Rectangle 3"/>
          <p:cNvSpPr/>
          <p:nvPr/>
        </p:nvSpPr>
        <p:spPr>
          <a:xfrm>
            <a:off x="1981200" y="3868686"/>
            <a:ext cx="6289964"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err="1" smtClean="0">
                <a:solidFill>
                  <a:srgbClr val="000000"/>
                </a:solidFill>
                <a:latin typeface="Consolas"/>
              </a:rPr>
              <a:t>java.util.Scanner</a:t>
            </a:r>
            <a:r>
              <a:rPr lang="en-US" b="1" dirty="0" smtClean="0">
                <a:solidFill>
                  <a:srgbClr val="000000"/>
                </a:solidFill>
                <a:latin typeface="Consolas"/>
              </a:rPr>
              <a:t>;</a:t>
            </a:r>
          </a:p>
          <a:p>
            <a:endParaRPr lang="en-US" dirty="0" smtClean="0">
              <a:latin typeface="Consolas"/>
            </a:endParaRP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DemoImport</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dirty="0" smtClean="0">
                <a:solidFill>
                  <a:srgbClr val="000000"/>
                </a:solidFill>
                <a:latin typeface="Consolas"/>
              </a:rPr>
              <a:t>Scanner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Scanner(</a:t>
            </a:r>
            <a:r>
              <a:rPr lang="en-US" b="1" dirty="0" err="1" smtClean="0">
                <a:solidFill>
                  <a:srgbClr val="000000"/>
                </a:solidFill>
                <a:latin typeface="Consolas"/>
              </a:rPr>
              <a:t>System.</a:t>
            </a:r>
            <a:r>
              <a:rPr lang="en-US" b="1" i="1" dirty="0" err="1" smtClean="0">
                <a:solidFill>
                  <a:srgbClr val="0000C0"/>
                </a:solidFill>
                <a:latin typeface="Consolas"/>
              </a:rPr>
              <a:t>in</a:t>
            </a:r>
            <a:r>
              <a:rPr lang="en-US" b="1" i="1" dirty="0" smtClean="0">
                <a:solidFill>
                  <a:srgbClr val="000000"/>
                </a:solidFill>
                <a:latin typeface="Consolas"/>
              </a:rPr>
              <a:t>);</a:t>
            </a:r>
          </a:p>
          <a:p>
            <a:pPr lvl="2"/>
            <a:r>
              <a:rPr lang="en-US" dirty="0" smtClean="0">
                <a:solidFill>
                  <a:srgbClr val="3F7F5F"/>
                </a:solidFill>
                <a:latin typeface="Consolas"/>
              </a:rPr>
              <a:t>// Code</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279973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(importing all class/interface)</a:t>
            </a:r>
          </a:p>
        </p:txBody>
      </p:sp>
      <p:sp>
        <p:nvSpPr>
          <p:cNvPr id="3" name="Content Placeholder 2"/>
          <p:cNvSpPr>
            <a:spLocks noGrp="1"/>
          </p:cNvSpPr>
          <p:nvPr>
            <p:ph idx="1"/>
          </p:nvPr>
        </p:nvSpPr>
        <p:spPr/>
        <p:txBody>
          <a:bodyPr/>
          <a:lstStyle/>
          <a:p>
            <a:r>
              <a:rPr lang="en-IN" dirty="0"/>
              <a:t>We can import all the classes/interfaces of other package using a import keyword at the first line of code with the wildcard (*).</a:t>
            </a:r>
          </a:p>
          <a:p>
            <a:r>
              <a:rPr lang="en-IN" dirty="0"/>
              <a:t>Example </a:t>
            </a:r>
            <a:r>
              <a:rPr lang="en-IN" dirty="0" smtClean="0"/>
              <a:t>:</a:t>
            </a:r>
          </a:p>
          <a:p>
            <a:endParaRPr lang="en-IN" dirty="0"/>
          </a:p>
          <a:p>
            <a:endParaRPr lang="en-IN" dirty="0" smtClean="0"/>
          </a:p>
          <a:p>
            <a:endParaRPr lang="en-IN" dirty="0"/>
          </a:p>
          <a:p>
            <a:endParaRPr lang="en-IN" dirty="0" smtClean="0"/>
          </a:p>
          <a:p>
            <a:pPr marL="0" indent="0">
              <a:buNone/>
            </a:pPr>
            <a:endParaRPr lang="en-IN" dirty="0" smtClean="0"/>
          </a:p>
          <a:p>
            <a:r>
              <a:rPr lang="en-IN" dirty="0"/>
              <a:t>It is possible to use classes from other packages without importing the class using fully qualified name of the class.</a:t>
            </a:r>
          </a:p>
          <a:p>
            <a:r>
              <a:rPr lang="en-IN" dirty="0"/>
              <a:t>Example :</a:t>
            </a:r>
            <a:endParaRPr lang="en-US" dirty="0"/>
          </a:p>
          <a:p>
            <a:endParaRPr lang="en-US" dirty="0"/>
          </a:p>
          <a:p>
            <a:endParaRPr lang="en-US" dirty="0"/>
          </a:p>
        </p:txBody>
      </p:sp>
      <p:sp>
        <p:nvSpPr>
          <p:cNvPr id="4" name="Rectangle 3"/>
          <p:cNvSpPr/>
          <p:nvPr/>
        </p:nvSpPr>
        <p:spPr>
          <a:xfrm>
            <a:off x="1848197" y="1731833"/>
            <a:ext cx="8229600"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err="1" smtClean="0">
                <a:solidFill>
                  <a:srgbClr val="000000"/>
                </a:solidFill>
                <a:latin typeface="Consolas"/>
              </a:rPr>
              <a:t>java.util</a:t>
            </a:r>
            <a:r>
              <a:rPr lang="en-US" b="1" dirty="0" smtClean="0">
                <a:solidFill>
                  <a:srgbClr val="000000"/>
                </a:solidFill>
                <a:latin typeface="Consolas"/>
              </a:rPr>
              <a:t>.*;</a:t>
            </a:r>
            <a:endParaRPr lang="en-US" dirty="0" smtClean="0">
              <a:latin typeface="Consolas"/>
            </a:endParaRP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DemoImport</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dirty="0" smtClean="0">
                <a:solidFill>
                  <a:srgbClr val="000000"/>
                </a:solidFill>
                <a:latin typeface="Consolas"/>
              </a:rPr>
              <a:t>Scanner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Scanner(</a:t>
            </a:r>
            <a:r>
              <a:rPr lang="en-US" b="1" dirty="0" err="1" smtClean="0">
                <a:solidFill>
                  <a:srgbClr val="000000"/>
                </a:solidFill>
                <a:latin typeface="Consolas"/>
              </a:rPr>
              <a:t>System.</a:t>
            </a:r>
            <a:r>
              <a:rPr lang="en-US" b="1" i="1" dirty="0" err="1" smtClean="0">
                <a:solidFill>
                  <a:srgbClr val="0000C0"/>
                </a:solidFill>
                <a:latin typeface="Consolas"/>
              </a:rPr>
              <a:t>in</a:t>
            </a:r>
            <a:r>
              <a:rPr lang="en-US" b="1" i="1" dirty="0" smtClean="0">
                <a:solidFill>
                  <a:srgbClr val="000000"/>
                </a:solidFill>
                <a:latin typeface="Consolas"/>
              </a:rPr>
              <a:t>);</a:t>
            </a:r>
          </a:p>
          <a:p>
            <a:pPr lvl="2"/>
            <a:r>
              <a:rPr lang="en-US" dirty="0" smtClean="0">
                <a:solidFill>
                  <a:srgbClr val="000000"/>
                </a:solidFill>
                <a:latin typeface="Consolas"/>
              </a:rPr>
              <a:t>Date </a:t>
            </a:r>
            <a:r>
              <a:rPr lang="en-US" dirty="0" smtClean="0">
                <a:solidFill>
                  <a:srgbClr val="6A3E3E"/>
                </a:solidFill>
                <a:latin typeface="Consolas"/>
              </a:rPr>
              <a:t>d</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Date();</a:t>
            </a:r>
          </a:p>
          <a:p>
            <a:pPr lvl="2"/>
            <a:r>
              <a:rPr lang="en-US" dirty="0" smtClean="0">
                <a:solidFill>
                  <a:srgbClr val="3F7F5F"/>
                </a:solidFill>
                <a:latin typeface="Consolas"/>
              </a:rPr>
              <a:t>// Code</a:t>
            </a:r>
          </a:p>
          <a:p>
            <a:pPr lvl="1"/>
            <a:r>
              <a:rPr lang="en-US" dirty="0" smtClean="0">
                <a:solidFill>
                  <a:srgbClr val="000000"/>
                </a:solidFill>
                <a:latin typeface="Consolas"/>
              </a:rPr>
              <a:t>}</a:t>
            </a:r>
          </a:p>
          <a:p>
            <a:r>
              <a:rPr lang="en-US" dirty="0" smtClean="0">
                <a:solidFill>
                  <a:srgbClr val="000000"/>
                </a:solidFill>
                <a:latin typeface="Consolas"/>
              </a:rPr>
              <a:t>}</a:t>
            </a:r>
          </a:p>
        </p:txBody>
      </p:sp>
      <p:sp>
        <p:nvSpPr>
          <p:cNvPr id="5" name="Rectangle 4"/>
          <p:cNvSpPr/>
          <p:nvPr/>
        </p:nvSpPr>
        <p:spPr>
          <a:xfrm>
            <a:off x="1848197" y="5253680"/>
            <a:ext cx="8229600" cy="369332"/>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solidFill>
                  <a:srgbClr val="000000"/>
                </a:solidFill>
                <a:latin typeface="Consolas"/>
              </a:rPr>
              <a:t>java.util.Scanner</a:t>
            </a:r>
            <a:r>
              <a:rPr lang="en-US" dirty="0" smtClean="0">
                <a:solidFill>
                  <a:srgbClr val="000000"/>
                </a:solidFill>
                <a:latin typeface="Consolas"/>
              </a:rPr>
              <a:t>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java.util.Scanner</a:t>
            </a:r>
            <a:r>
              <a:rPr lang="en-US" b="1" dirty="0" smtClean="0">
                <a:solidFill>
                  <a:srgbClr val="000000"/>
                </a:solidFill>
                <a:latin typeface="Consolas"/>
              </a:rPr>
              <a:t>(System.</a:t>
            </a:r>
            <a:r>
              <a:rPr lang="en-US" b="1" i="1" dirty="0" smtClean="0">
                <a:solidFill>
                  <a:srgbClr val="0000C0"/>
                </a:solidFill>
                <a:latin typeface="Consolas"/>
              </a:rPr>
              <a:t>in</a:t>
            </a:r>
            <a:r>
              <a:rPr lang="en-US" b="1" i="1" dirty="0" smtClean="0">
                <a:solidFill>
                  <a:srgbClr val="000000"/>
                </a:solidFill>
                <a:latin typeface="Consolas"/>
              </a:rPr>
              <a:t>);</a:t>
            </a:r>
          </a:p>
        </p:txBody>
      </p:sp>
    </p:spTree>
    <p:extLst>
      <p:ext uri="{BB962C8B-B14F-4D97-AF65-F5344CB8AC3E}">
        <p14:creationId xmlns:p14="http://schemas.microsoft.com/office/powerpoint/2010/main" val="1154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Import</a:t>
            </a:r>
          </a:p>
        </p:txBody>
      </p:sp>
      <p:sp>
        <p:nvSpPr>
          <p:cNvPr id="3" name="Content Placeholder 2"/>
          <p:cNvSpPr>
            <a:spLocks noGrp="1"/>
          </p:cNvSpPr>
          <p:nvPr>
            <p:ph idx="1"/>
          </p:nvPr>
        </p:nvSpPr>
        <p:spPr/>
        <p:txBody>
          <a:bodyPr/>
          <a:lstStyle/>
          <a:p>
            <a:r>
              <a:rPr lang="en-US" dirty="0"/>
              <a:t>The static import feature of Java 5 facilitate the java programmer to </a:t>
            </a:r>
            <a:r>
              <a:rPr lang="en-US" b="1" dirty="0"/>
              <a:t>access any static member</a:t>
            </a:r>
            <a:r>
              <a:rPr lang="en-US" dirty="0"/>
              <a:t> of a class </a:t>
            </a:r>
            <a:r>
              <a:rPr lang="en-US" b="1" dirty="0"/>
              <a:t>directly</a:t>
            </a:r>
            <a:r>
              <a:rPr lang="en-US" dirty="0"/>
              <a:t>.</a:t>
            </a:r>
          </a:p>
          <a:p>
            <a:r>
              <a:rPr lang="en-US" b="1" dirty="0"/>
              <a:t>Advantage </a:t>
            </a:r>
            <a:r>
              <a:rPr lang="en-US" dirty="0"/>
              <a:t>: Less coding is required if you have to access any static member of a class more frequently.</a:t>
            </a:r>
          </a:p>
          <a:p>
            <a:r>
              <a:rPr lang="en-US" b="1" dirty="0"/>
              <a:t>Disadvantage</a:t>
            </a:r>
            <a:r>
              <a:rPr lang="en-US" dirty="0"/>
              <a:t> : If you overuse the static import feature, it makes the program unreadable and unmaintainable.</a:t>
            </a:r>
          </a:p>
          <a:p>
            <a:endParaRPr lang="en-US" dirty="0"/>
          </a:p>
        </p:txBody>
      </p:sp>
      <p:sp>
        <p:nvSpPr>
          <p:cNvPr id="4" name="Rectangle 3"/>
          <p:cNvSpPr/>
          <p:nvPr/>
        </p:nvSpPr>
        <p:spPr>
          <a:xfrm>
            <a:off x="592975" y="3478628"/>
            <a:ext cx="8229600" cy="1754326"/>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000000"/>
                </a:solidFill>
                <a:latin typeface="Consolas"/>
              </a:rPr>
              <a:t>java.lang.System.</a:t>
            </a:r>
            <a:r>
              <a:rPr lang="en-US" b="1" i="1" dirty="0" err="1" smtClean="0">
                <a:solidFill>
                  <a:srgbClr val="0000C0"/>
                </a:solidFill>
                <a:latin typeface="Consolas"/>
              </a:rPr>
              <a:t>out</a:t>
            </a:r>
            <a:r>
              <a:rPr lang="en-US" b="1" i="1" dirty="0" smtClean="0">
                <a:solidFill>
                  <a:srgbClr val="000000"/>
                </a:solidFill>
                <a:latin typeface="Consolas"/>
              </a:rPr>
              <a:t>;</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S2{  </a:t>
            </a:r>
          </a:p>
          <a:p>
            <a:r>
              <a:rPr lang="en-US" dirty="0" smtClean="0">
                <a:solidFill>
                  <a:srgbClr val="000000"/>
                </a:solidFill>
                <a:latin typeface="Consolas"/>
              </a:rPr>
              <a:t>  </a:t>
            </a:r>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r>
              <a:rPr lang="en-US" dirty="0" smtClean="0">
                <a:solidFill>
                  <a:srgbClr val="000000"/>
                </a:solidFill>
                <a:latin typeface="Consolas"/>
              </a:rPr>
              <a:t>  	</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"Hello main"</a:t>
            </a:r>
            <a:r>
              <a:rPr lang="en-US" b="1" i="1" dirty="0" smtClean="0">
                <a:solidFill>
                  <a:srgbClr val="000000"/>
                </a:solidFill>
                <a:latin typeface="Consolas"/>
              </a:rPr>
              <a:t>);  </a:t>
            </a:r>
          </a:p>
          <a:p>
            <a:r>
              <a:rPr lang="en-US" dirty="0" smtClean="0">
                <a:solidFill>
                  <a:srgbClr val="000000"/>
                </a:solidFill>
                <a:latin typeface="Consolas"/>
              </a:rPr>
              <a:t>  }  </a:t>
            </a:r>
          </a:p>
          <a:p>
            <a:r>
              <a:rPr lang="en-US" dirty="0" smtClean="0">
                <a:solidFill>
                  <a:srgbClr val="000000"/>
                </a:solidFill>
                <a:latin typeface="Consolas"/>
              </a:rPr>
              <a:t>}</a:t>
            </a:r>
            <a:endParaRPr lang="en-US" dirty="0"/>
          </a:p>
        </p:txBody>
      </p:sp>
      <p:sp>
        <p:nvSpPr>
          <p:cNvPr id="5" name="Line Callout 1 4"/>
          <p:cNvSpPr/>
          <p:nvPr/>
        </p:nvSpPr>
        <p:spPr>
          <a:xfrm>
            <a:off x="3564775" y="5052753"/>
            <a:ext cx="2895600" cy="914400"/>
          </a:xfrm>
          <a:prstGeom prst="borderCallout1">
            <a:avLst>
              <a:gd name="adj1" fmla="val 48909"/>
              <a:gd name="adj2" fmla="val -1315"/>
              <a:gd name="adj3" fmla="val -43055"/>
              <a:gd name="adj4" fmla="val -59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need not to write </a:t>
            </a:r>
            <a:r>
              <a:rPr lang="en-US" dirty="0" err="1" smtClean="0"/>
              <a:t>System.out</a:t>
            </a:r>
            <a:r>
              <a:rPr lang="en-US" dirty="0" smtClean="0"/>
              <a:t> as we have imported the </a:t>
            </a:r>
            <a:r>
              <a:rPr lang="en-US" dirty="0" smtClean="0">
                <a:solidFill>
                  <a:srgbClr val="FF0000"/>
                </a:solidFill>
              </a:rPr>
              <a:t>out</a:t>
            </a:r>
            <a:r>
              <a:rPr lang="en-US" dirty="0" smtClean="0"/>
              <a:t> statically</a:t>
            </a:r>
            <a:endParaRPr lang="en-US" dirty="0"/>
          </a:p>
        </p:txBody>
      </p:sp>
    </p:spTree>
    <p:extLst>
      <p:ext uri="{BB962C8B-B14F-4D97-AF65-F5344CB8AC3E}">
        <p14:creationId xmlns:p14="http://schemas.microsoft.com/office/powerpoint/2010/main" val="5691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3" name="Content Placeholder 2"/>
          <p:cNvSpPr>
            <a:spLocks noGrp="1"/>
          </p:cNvSpPr>
          <p:nvPr>
            <p:ph idx="1"/>
          </p:nvPr>
        </p:nvSpPr>
        <p:spPr/>
        <p:txBody>
          <a:bodyPr/>
          <a:lstStyle/>
          <a:p>
            <a:r>
              <a:rPr lang="en-IN" dirty="0"/>
              <a:t>Class is </a:t>
            </a:r>
            <a:r>
              <a:rPr lang="en-IN" b="1" dirty="0"/>
              <a:t>derived</a:t>
            </a:r>
            <a:r>
              <a:rPr lang="en-IN" dirty="0"/>
              <a:t> </a:t>
            </a:r>
            <a:r>
              <a:rPr lang="en-IN" b="1" dirty="0"/>
              <a:t>datatype</a:t>
            </a:r>
            <a:r>
              <a:rPr lang="en-IN" dirty="0"/>
              <a:t>, it combines members of different datatypes into one.</a:t>
            </a:r>
            <a:endParaRPr lang="en-US" dirty="0"/>
          </a:p>
          <a:p>
            <a:r>
              <a:rPr lang="en-US" dirty="0"/>
              <a:t>Defines new datatype (primitive ones are not enough).                </a:t>
            </a:r>
            <a:endParaRPr lang="en-US" dirty="0" smtClean="0"/>
          </a:p>
          <a:p>
            <a:pPr lvl="1"/>
            <a:r>
              <a:rPr lang="en-US" dirty="0" smtClean="0"/>
              <a:t>For </a:t>
            </a:r>
            <a:r>
              <a:rPr lang="en-US" dirty="0"/>
              <a:t>Example : </a:t>
            </a:r>
            <a:r>
              <a:rPr lang="en-US" b="1" dirty="0" smtClean="0">
                <a:latin typeface="Cambria" pitchFamily="18" charset="0"/>
                <a:ea typeface="Cambria" pitchFamily="18" charset="0"/>
              </a:rPr>
              <a:t>Car, College, Bus etc..</a:t>
            </a:r>
            <a:endParaRPr lang="en-US" b="1" dirty="0">
              <a:latin typeface="Cambria" pitchFamily="18" charset="0"/>
              <a:ea typeface="Cambria" pitchFamily="18" charset="0"/>
            </a:endParaRPr>
          </a:p>
          <a:p>
            <a:r>
              <a:rPr lang="en-US" dirty="0"/>
              <a:t>This new datatype can be used to create objects.</a:t>
            </a:r>
          </a:p>
          <a:p>
            <a:r>
              <a:rPr lang="en-US" dirty="0"/>
              <a:t>A class is a template for an object .</a:t>
            </a:r>
          </a:p>
          <a:p>
            <a:pPr>
              <a:buNone/>
            </a:pPr>
            <a:r>
              <a:rPr lang="en-IN" dirty="0"/>
              <a:t>Example :</a:t>
            </a:r>
            <a:endParaRPr lang="en-US" dirty="0"/>
          </a:p>
          <a:p>
            <a:endParaRPr lang="en-US" dirty="0"/>
          </a:p>
        </p:txBody>
      </p:sp>
      <p:sp>
        <p:nvSpPr>
          <p:cNvPr id="34" name="TextBox 33"/>
          <p:cNvSpPr txBox="1"/>
          <p:nvPr/>
        </p:nvSpPr>
        <p:spPr>
          <a:xfrm>
            <a:off x="473824" y="3495253"/>
            <a:ext cx="8153400" cy="2585323"/>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class</a:t>
            </a:r>
            <a:r>
              <a:rPr lang="en-US" b="1" dirty="0" smtClean="0">
                <a:solidFill>
                  <a:srgbClr val="000000"/>
                </a:solidFill>
                <a:latin typeface="Consolas"/>
              </a:rPr>
              <a:t> Car</a:t>
            </a:r>
            <a:r>
              <a:rPr lang="en-US" dirty="0" smtClean="0">
                <a:solidFill>
                  <a:srgbClr val="000000"/>
                </a:solidFill>
                <a:latin typeface="Consolas"/>
              </a:rPr>
              <a:t>{</a:t>
            </a:r>
          </a:p>
          <a:p>
            <a:r>
              <a:rPr lang="en-US" dirty="0" smtClean="0">
                <a:solidFill>
                  <a:srgbClr val="000000"/>
                </a:solidFill>
                <a:latin typeface="Consolas"/>
              </a:rPr>
              <a:t>	String </a:t>
            </a:r>
            <a:r>
              <a:rPr lang="en-US" dirty="0" smtClean="0">
                <a:solidFill>
                  <a:srgbClr val="0000C0"/>
                </a:solidFill>
                <a:latin typeface="Consolas"/>
              </a:rPr>
              <a:t>company</a:t>
            </a:r>
            <a:r>
              <a:rPr lang="en-US" dirty="0" smtClean="0">
                <a:solidFill>
                  <a:srgbClr val="000000"/>
                </a:solidFill>
                <a:latin typeface="Consolas"/>
              </a:rPr>
              <a:t>;</a:t>
            </a:r>
          </a:p>
          <a:p>
            <a:r>
              <a:rPr lang="en-US" dirty="0" smtClean="0">
                <a:solidFill>
                  <a:srgbClr val="000000"/>
                </a:solidFill>
                <a:latin typeface="Consolas"/>
              </a:rPr>
              <a:t>	String </a:t>
            </a:r>
            <a:r>
              <a:rPr lang="en-US" dirty="0" smtClean="0">
                <a:solidFill>
                  <a:srgbClr val="0000C0"/>
                </a:solidFill>
                <a:latin typeface="Consolas"/>
              </a:rPr>
              <a:t>model</a:t>
            </a:r>
            <a:r>
              <a:rPr lang="en-US" dirty="0" smtClean="0">
                <a:solidFill>
                  <a:srgbClr val="000000"/>
                </a:solidFill>
                <a:latin typeface="Consolas"/>
              </a:rPr>
              <a:t>;</a:t>
            </a:r>
          </a:p>
          <a:p>
            <a:r>
              <a:rPr lang="en-US" b="1" dirty="0" smtClean="0">
                <a:solidFill>
                  <a:srgbClr val="7F0055"/>
                </a:solidFill>
                <a:latin typeface="Consolas"/>
              </a:rPr>
              <a:t>	double</a:t>
            </a:r>
            <a:r>
              <a:rPr lang="en-US" b="1" dirty="0" smtClean="0">
                <a:solidFill>
                  <a:srgbClr val="000000"/>
                </a:solidFill>
                <a:latin typeface="Consolas"/>
              </a:rPr>
              <a:t> </a:t>
            </a:r>
            <a:r>
              <a:rPr lang="en-US" b="1" dirty="0" smtClean="0">
                <a:solidFill>
                  <a:srgbClr val="0000C0"/>
                </a:solidFill>
                <a:latin typeface="Consolas"/>
              </a:rPr>
              <a:t>price</a:t>
            </a:r>
            <a:r>
              <a:rPr lang="en-US" b="1" dirty="0" smtClean="0">
                <a:solidFill>
                  <a:srgbClr val="000000"/>
                </a:solidFill>
                <a:latin typeface="Consolas"/>
              </a:rPr>
              <a:t>;</a:t>
            </a:r>
          </a:p>
          <a:p>
            <a:r>
              <a:rPr lang="en-US" b="1" dirty="0" smtClean="0">
                <a:solidFill>
                  <a:srgbClr val="7F0055"/>
                </a:solidFill>
                <a:latin typeface="Consolas"/>
              </a:rPr>
              <a:t>	double</a:t>
            </a:r>
            <a:r>
              <a:rPr lang="en-US" b="1" dirty="0" smtClean="0">
                <a:solidFill>
                  <a:srgbClr val="000000"/>
                </a:solidFill>
                <a:latin typeface="Consolas"/>
              </a:rPr>
              <a:t> </a:t>
            </a:r>
            <a:r>
              <a:rPr lang="en-US" b="1" dirty="0" smtClean="0">
                <a:solidFill>
                  <a:srgbClr val="0000C0"/>
                </a:solidFill>
                <a:latin typeface="Consolas"/>
              </a:rPr>
              <a:t>mileage</a:t>
            </a:r>
            <a:r>
              <a:rPr lang="en-US" b="1" dirty="0" smtClean="0">
                <a:solidFill>
                  <a:srgbClr val="000000"/>
                </a:solidFill>
                <a:latin typeface="Consolas"/>
              </a:rPr>
              <a:t>;</a:t>
            </a:r>
            <a:br>
              <a:rPr lang="en-US" b="1" dirty="0" smtClean="0">
                <a:solidFill>
                  <a:srgbClr val="000000"/>
                </a:solidFill>
                <a:latin typeface="Consolas"/>
              </a:rPr>
            </a:br>
            <a:r>
              <a:rPr lang="en-US" b="1" dirty="0" smtClean="0">
                <a:solidFill>
                  <a:srgbClr val="000000"/>
                </a:solidFill>
                <a:latin typeface="Consolas"/>
              </a:rPr>
              <a:t>	</a:t>
            </a:r>
            <a:r>
              <a:rPr lang="en-IN" b="1" dirty="0" smtClean="0">
                <a:solidFill>
                  <a:srgbClr val="000000"/>
                </a:solidFill>
                <a:latin typeface="Courier New" pitchFamily="49" charset="0"/>
                <a:cs typeface="Courier New" pitchFamily="49" charset="0"/>
              </a:rPr>
              <a:t>………</a:t>
            </a:r>
            <a:endParaRPr lang="en-US" b="1" dirty="0" smtClean="0">
              <a:solidFill>
                <a:srgbClr val="000000"/>
              </a:solidFill>
              <a:latin typeface="Consolas"/>
            </a:endParaRPr>
          </a:p>
          <a:p>
            <a:r>
              <a:rPr lang="en-US" b="1" dirty="0" smtClean="0">
                <a:solidFill>
                  <a:srgbClr val="000000"/>
                </a:solidFill>
                <a:latin typeface="Consolas"/>
              </a:rPr>
              <a:t>	methods()</a:t>
            </a:r>
          </a:p>
          <a:p>
            <a:r>
              <a:rPr lang="en-IN" b="1" dirty="0" smtClean="0">
                <a:solidFill>
                  <a:srgbClr val="000000"/>
                </a:solidFill>
                <a:latin typeface="Consolas"/>
              </a:rPr>
              <a:t>	</a:t>
            </a:r>
            <a:r>
              <a:rPr lang="en-IN" b="1" dirty="0" smtClean="0">
                <a:solidFill>
                  <a:srgbClr val="000000"/>
                </a:solidFill>
                <a:latin typeface="Courier New" pitchFamily="49" charset="0"/>
                <a:cs typeface="Courier New" pitchFamily="49" charset="0"/>
              </a:rPr>
              <a:t>………</a:t>
            </a:r>
            <a:endParaRPr lang="en-US" b="1" dirty="0" smtClean="0">
              <a:solidFill>
                <a:srgbClr val="000000"/>
              </a:solidFill>
              <a:latin typeface="Courier New" pitchFamily="49" charset="0"/>
              <a:cs typeface="Courier New" pitchFamily="49" charset="0"/>
            </a:endParaRPr>
          </a:p>
          <a:p>
            <a:r>
              <a:rPr lang="en-US" dirty="0" smtClean="0">
                <a:solidFill>
                  <a:srgbClr val="000000"/>
                </a:solidFill>
                <a:latin typeface="Consolas"/>
              </a:rPr>
              <a:t>}</a:t>
            </a:r>
          </a:p>
        </p:txBody>
      </p:sp>
    </p:spTree>
    <p:extLst>
      <p:ext uri="{BB962C8B-B14F-4D97-AF65-F5344CB8AC3E}">
        <p14:creationId xmlns:p14="http://schemas.microsoft.com/office/powerpoint/2010/main" val="38419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a:t>
            </a:r>
            <a:endParaRPr lang="en-US" dirty="0"/>
          </a:p>
        </p:txBody>
      </p:sp>
      <p:graphicFrame>
        <p:nvGraphicFramePr>
          <p:cNvPr id="6" name="Content Placeholder 3"/>
          <p:cNvGraphicFramePr>
            <a:graphicFrameLocks/>
          </p:cNvGraphicFramePr>
          <p:nvPr>
            <p:extLst/>
          </p:nvPr>
        </p:nvGraphicFramePr>
        <p:xfrm>
          <a:off x="334586" y="943491"/>
          <a:ext cx="10216340" cy="4907884"/>
        </p:xfrm>
        <a:graphic>
          <a:graphicData uri="http://schemas.openxmlformats.org/drawingml/2006/table">
            <a:tbl>
              <a:tblPr firstRow="1" bandRow="1">
                <a:tableStyleId>{00A15C55-8517-42AA-B614-E9B94910E393}</a:tableStyleId>
              </a:tblPr>
              <a:tblGrid>
                <a:gridCol w="2049575">
                  <a:extLst>
                    <a:ext uri="{9D8B030D-6E8A-4147-A177-3AD203B41FA5}">
                      <a16:colId xmlns:a16="http://schemas.microsoft.com/office/drawing/2014/main" xmlns="" val="20000"/>
                    </a:ext>
                  </a:extLst>
                </a:gridCol>
                <a:gridCol w="1340107">
                  <a:extLst>
                    <a:ext uri="{9D8B030D-6E8A-4147-A177-3AD203B41FA5}">
                      <a16:colId xmlns:a16="http://schemas.microsoft.com/office/drawing/2014/main" xmlns="" val="20001"/>
                    </a:ext>
                  </a:extLst>
                </a:gridCol>
                <a:gridCol w="1718489">
                  <a:extLst>
                    <a:ext uri="{9D8B030D-6E8A-4147-A177-3AD203B41FA5}">
                      <a16:colId xmlns:a16="http://schemas.microsoft.com/office/drawing/2014/main" xmlns="" val="20002"/>
                    </a:ext>
                  </a:extLst>
                </a:gridCol>
                <a:gridCol w="1702723">
                  <a:extLst>
                    <a:ext uri="{9D8B030D-6E8A-4147-A177-3AD203B41FA5}">
                      <a16:colId xmlns:a16="http://schemas.microsoft.com/office/drawing/2014/main" xmlns="" val="20003"/>
                    </a:ext>
                  </a:extLst>
                </a:gridCol>
                <a:gridCol w="1702723">
                  <a:extLst>
                    <a:ext uri="{9D8B030D-6E8A-4147-A177-3AD203B41FA5}">
                      <a16:colId xmlns:a16="http://schemas.microsoft.com/office/drawing/2014/main" xmlns="" val="20004"/>
                    </a:ext>
                  </a:extLst>
                </a:gridCol>
                <a:gridCol w="1702723">
                  <a:extLst>
                    <a:ext uri="{9D8B030D-6E8A-4147-A177-3AD203B41FA5}">
                      <a16:colId xmlns:a16="http://schemas.microsoft.com/office/drawing/2014/main" xmlns="" val="1665641445"/>
                    </a:ext>
                  </a:extLst>
                </a:gridCol>
              </a:tblGrid>
              <a:tr h="1076502">
                <a:tc>
                  <a:txBody>
                    <a:bodyPr/>
                    <a:lstStyle/>
                    <a:p>
                      <a:r>
                        <a:rPr lang="en-US" sz="3200" dirty="0" smtClean="0"/>
                        <a:t>Modifier</a:t>
                      </a:r>
                      <a:endParaRPr lang="en-US" sz="3200" dirty="0"/>
                    </a:p>
                  </a:txBody>
                  <a:tcPr/>
                </a:tc>
                <a:tc>
                  <a:txBody>
                    <a:bodyPr/>
                    <a:lstStyle/>
                    <a:p>
                      <a:r>
                        <a:rPr lang="en-US" sz="3200" dirty="0" smtClean="0"/>
                        <a:t>Same Class</a:t>
                      </a:r>
                      <a:endParaRPr lang="en-US" sz="3200" dirty="0"/>
                    </a:p>
                  </a:txBody>
                  <a:tcPr/>
                </a:tc>
                <a:tc>
                  <a:txBody>
                    <a:bodyPr/>
                    <a:lstStyle/>
                    <a:p>
                      <a:r>
                        <a:rPr lang="en-US" sz="3200" dirty="0" smtClean="0"/>
                        <a:t>Same Package</a:t>
                      </a:r>
                    </a:p>
                    <a:p>
                      <a:r>
                        <a:rPr lang="en-US" sz="3200" dirty="0" smtClean="0"/>
                        <a:t>Sub Class</a:t>
                      </a:r>
                      <a:endParaRPr lang="en-US" sz="3200" dirty="0"/>
                    </a:p>
                  </a:txBody>
                  <a:tcPr/>
                </a:tc>
                <a:tc>
                  <a:txBody>
                    <a:bodyPr/>
                    <a:lstStyle/>
                    <a:p>
                      <a:r>
                        <a:rPr lang="en-US" sz="3200" dirty="0" smtClean="0"/>
                        <a:t>Same Package</a:t>
                      </a:r>
                    </a:p>
                    <a:p>
                      <a:r>
                        <a:rPr lang="en-US" sz="3200" dirty="0" smtClean="0"/>
                        <a:t>Non Sub Class</a:t>
                      </a:r>
                    </a:p>
                  </a:txBody>
                  <a:tcPr/>
                </a:tc>
                <a:tc>
                  <a:txBody>
                    <a:bodyPr/>
                    <a:lstStyle/>
                    <a:p>
                      <a:r>
                        <a:rPr lang="en-US" sz="3200" dirty="0" smtClean="0"/>
                        <a:t>Different Package</a:t>
                      </a:r>
                    </a:p>
                    <a:p>
                      <a:r>
                        <a:rPr lang="en-US" sz="3200" dirty="0" smtClean="0"/>
                        <a:t>Sub Class</a:t>
                      </a:r>
                    </a:p>
                  </a:txBody>
                  <a:tcPr/>
                </a:tc>
                <a:tc>
                  <a:txBody>
                    <a:bodyPr/>
                    <a:lstStyle/>
                    <a:p>
                      <a:r>
                        <a:rPr lang="en-US" sz="3200" dirty="0" smtClean="0"/>
                        <a:t>Different Package</a:t>
                      </a:r>
                    </a:p>
                    <a:p>
                      <a:r>
                        <a:rPr lang="en-US" sz="3200" dirty="0" smtClean="0"/>
                        <a:t>Non Sub Class</a:t>
                      </a:r>
                    </a:p>
                  </a:txBody>
                  <a:tcPr/>
                </a:tc>
                <a:extLst>
                  <a:ext uri="{0D108BD9-81ED-4DB2-BD59-A6C34878D82A}">
                    <a16:rowId xmlns:a16="http://schemas.microsoft.com/office/drawing/2014/main" xmlns="" val="10000"/>
                  </a:ext>
                </a:extLst>
              </a:tr>
              <a:tr h="716431">
                <a:tc>
                  <a:txBody>
                    <a:bodyPr/>
                    <a:lstStyle/>
                    <a:p>
                      <a:r>
                        <a:rPr lang="en-US" sz="3200" dirty="0" smtClean="0"/>
                        <a:t>Private</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1"/>
                  </a:ext>
                </a:extLst>
              </a:tr>
              <a:tr h="716431">
                <a:tc>
                  <a:txBody>
                    <a:bodyPr/>
                    <a:lstStyle/>
                    <a:p>
                      <a:r>
                        <a:rPr lang="en-US" sz="3200" dirty="0" smtClean="0"/>
                        <a:t>Default</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2"/>
                  </a:ext>
                </a:extLst>
              </a:tr>
              <a:tr h="716431">
                <a:tc>
                  <a:txBody>
                    <a:bodyPr/>
                    <a:lstStyle/>
                    <a:p>
                      <a:r>
                        <a:rPr lang="en-US" sz="3200" dirty="0" smtClean="0"/>
                        <a:t>Protected</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3"/>
                  </a:ext>
                </a:extLst>
              </a:tr>
              <a:tr h="716431">
                <a:tc>
                  <a:txBody>
                    <a:bodyPr/>
                    <a:lstStyle/>
                    <a:p>
                      <a:r>
                        <a:rPr lang="en-US" sz="3200" dirty="0" smtClean="0"/>
                        <a:t>Public</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4"/>
                  </a:ext>
                </a:extLst>
              </a:tr>
            </a:tbl>
          </a:graphicData>
        </a:graphic>
      </p:graphicFrame>
      <p:pic>
        <p:nvPicPr>
          <p:cNvPr id="7"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050771"/>
            <a:ext cx="533400" cy="533400"/>
          </a:xfrm>
          <a:prstGeom prst="rect">
            <a:avLst/>
          </a:prstGeom>
          <a:noFill/>
        </p:spPr>
      </p:pic>
      <p:pic>
        <p:nvPicPr>
          <p:cNvPr id="8"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791989"/>
            <a:ext cx="533400" cy="533400"/>
          </a:xfrm>
          <a:prstGeom prst="rect">
            <a:avLst/>
          </a:prstGeom>
          <a:noFill/>
        </p:spPr>
      </p:pic>
      <p:pic>
        <p:nvPicPr>
          <p:cNvPr id="9" name="Picture 3" descr="C:\Program Files (x86)\Microsoft Office\MEDIA\OFFICE12\Bullets\BD21301_.gif"/>
          <p:cNvPicPr>
            <a:picLocks noChangeAspect="1" noChangeArrowheads="1"/>
          </p:cNvPicPr>
          <p:nvPr/>
        </p:nvPicPr>
        <p:blipFill>
          <a:blip r:embed="rId2"/>
          <a:srcRect/>
          <a:stretch>
            <a:fillRect/>
          </a:stretch>
        </p:blipFill>
        <p:spPr bwMode="auto">
          <a:xfrm>
            <a:off x="2794461" y="4533207"/>
            <a:ext cx="533400" cy="533400"/>
          </a:xfrm>
          <a:prstGeom prst="rect">
            <a:avLst/>
          </a:prstGeom>
          <a:noFill/>
        </p:spPr>
      </p:pic>
      <p:pic>
        <p:nvPicPr>
          <p:cNvPr id="10" name="Picture 3" descr="C:\Program Files (x86)\Microsoft Office\MEDIA\OFFICE12\Bullets\BD21301_.gif"/>
          <p:cNvPicPr>
            <a:picLocks noChangeAspect="1" noChangeArrowheads="1"/>
          </p:cNvPicPr>
          <p:nvPr/>
        </p:nvPicPr>
        <p:blipFill>
          <a:blip r:embed="rId2"/>
          <a:srcRect/>
          <a:stretch>
            <a:fillRect/>
          </a:stretch>
        </p:blipFill>
        <p:spPr bwMode="auto">
          <a:xfrm>
            <a:off x="2794461" y="5241867"/>
            <a:ext cx="533400" cy="533400"/>
          </a:xfrm>
          <a:prstGeom prst="rect">
            <a:avLst/>
          </a:prstGeom>
          <a:noFill/>
        </p:spPr>
      </p:pic>
      <p:pic>
        <p:nvPicPr>
          <p:cNvPr id="11" name="Picture 3" descr="C:\Program Files (x86)\Microsoft Office\MEDIA\OFFICE12\Bullets\BD21301_.gif"/>
          <p:cNvPicPr>
            <a:picLocks noChangeAspect="1" noChangeArrowheads="1"/>
          </p:cNvPicPr>
          <p:nvPr/>
        </p:nvPicPr>
        <p:blipFill>
          <a:blip r:embed="rId2"/>
          <a:srcRect/>
          <a:stretch>
            <a:fillRect/>
          </a:stretch>
        </p:blipFill>
        <p:spPr bwMode="auto">
          <a:xfrm>
            <a:off x="4335085" y="3791989"/>
            <a:ext cx="533400" cy="533400"/>
          </a:xfrm>
          <a:prstGeom prst="rect">
            <a:avLst/>
          </a:prstGeom>
          <a:noFill/>
        </p:spPr>
      </p:pic>
      <p:pic>
        <p:nvPicPr>
          <p:cNvPr id="12" name="Picture 3" descr="C:\Program Files (x86)\Microsoft Office\MEDIA\OFFICE12\Bullets\BD21301_.gif"/>
          <p:cNvPicPr>
            <a:picLocks noChangeAspect="1" noChangeArrowheads="1"/>
          </p:cNvPicPr>
          <p:nvPr/>
        </p:nvPicPr>
        <p:blipFill>
          <a:blip r:embed="rId2"/>
          <a:srcRect/>
          <a:stretch>
            <a:fillRect/>
          </a:stretch>
        </p:blipFill>
        <p:spPr bwMode="auto">
          <a:xfrm>
            <a:off x="4373185" y="4533207"/>
            <a:ext cx="533400" cy="533400"/>
          </a:xfrm>
          <a:prstGeom prst="rect">
            <a:avLst/>
          </a:prstGeom>
          <a:noFill/>
        </p:spPr>
      </p:pic>
      <p:pic>
        <p:nvPicPr>
          <p:cNvPr id="13" name="Picture 3" descr="C:\Program Files (x86)\Microsoft Office\MEDIA\OFFICE12\Bullets\BD21301_.gif"/>
          <p:cNvPicPr>
            <a:picLocks noChangeAspect="1" noChangeArrowheads="1"/>
          </p:cNvPicPr>
          <p:nvPr/>
        </p:nvPicPr>
        <p:blipFill>
          <a:blip r:embed="rId2"/>
          <a:srcRect/>
          <a:stretch>
            <a:fillRect/>
          </a:stretch>
        </p:blipFill>
        <p:spPr bwMode="auto">
          <a:xfrm>
            <a:off x="4373185" y="5248101"/>
            <a:ext cx="533400" cy="533400"/>
          </a:xfrm>
          <a:prstGeom prst="rect">
            <a:avLst/>
          </a:prstGeom>
          <a:noFill/>
        </p:spPr>
      </p:pic>
      <p:pic>
        <p:nvPicPr>
          <p:cNvPr id="14" name="Picture 3" descr="C:\Program Files (x86)\Microsoft Office\MEDIA\OFFICE12\Bullets\BD21301_.gif"/>
          <p:cNvPicPr>
            <a:picLocks noChangeAspect="1" noChangeArrowheads="1"/>
          </p:cNvPicPr>
          <p:nvPr/>
        </p:nvPicPr>
        <p:blipFill>
          <a:blip r:embed="rId2"/>
          <a:srcRect/>
          <a:stretch>
            <a:fillRect/>
          </a:stretch>
        </p:blipFill>
        <p:spPr bwMode="auto">
          <a:xfrm>
            <a:off x="6139293" y="4533207"/>
            <a:ext cx="533400" cy="533400"/>
          </a:xfrm>
          <a:prstGeom prst="rect">
            <a:avLst/>
          </a:prstGeom>
          <a:noFill/>
        </p:spPr>
      </p:pic>
      <p:pic>
        <p:nvPicPr>
          <p:cNvPr id="15" name="Picture 3" descr="C:\Program Files (x86)\Microsoft Office\MEDIA\OFFICE12\Bullets\BD21301_.gif"/>
          <p:cNvPicPr>
            <a:picLocks noChangeAspect="1" noChangeArrowheads="1"/>
          </p:cNvPicPr>
          <p:nvPr/>
        </p:nvPicPr>
        <p:blipFill>
          <a:blip r:embed="rId2"/>
          <a:srcRect/>
          <a:stretch>
            <a:fillRect/>
          </a:stretch>
        </p:blipFill>
        <p:spPr bwMode="auto">
          <a:xfrm>
            <a:off x="6139293" y="5241867"/>
            <a:ext cx="533400" cy="533400"/>
          </a:xfrm>
          <a:prstGeom prst="rect">
            <a:avLst/>
          </a:prstGeom>
          <a:noFill/>
        </p:spPr>
      </p:pic>
      <p:pic>
        <p:nvPicPr>
          <p:cNvPr id="16" name="Picture 3" descr="C:\Program Files (x86)\Microsoft Office\MEDIA\OFFICE12\Bullets\BD21301_.gif"/>
          <p:cNvPicPr>
            <a:picLocks noChangeAspect="1" noChangeArrowheads="1"/>
          </p:cNvPicPr>
          <p:nvPr/>
        </p:nvPicPr>
        <p:blipFill>
          <a:blip r:embed="rId2"/>
          <a:srcRect/>
          <a:stretch>
            <a:fillRect/>
          </a:stretch>
        </p:blipFill>
        <p:spPr bwMode="auto">
          <a:xfrm>
            <a:off x="7811709" y="5241867"/>
            <a:ext cx="533400" cy="533400"/>
          </a:xfrm>
          <a:prstGeom prst="rect">
            <a:avLst/>
          </a:prstGeom>
          <a:noFill/>
        </p:spPr>
      </p:pic>
      <p:pic>
        <p:nvPicPr>
          <p:cNvPr id="26" name="Picture 3" descr="C:\Program Files (x86)\Microsoft Office\MEDIA\OFFICE12\Bullets\BD21301_.gif"/>
          <p:cNvPicPr>
            <a:picLocks noChangeAspect="1" noChangeArrowheads="1"/>
          </p:cNvPicPr>
          <p:nvPr/>
        </p:nvPicPr>
        <p:blipFill>
          <a:blip r:embed="rId2"/>
          <a:srcRect/>
          <a:stretch>
            <a:fillRect/>
          </a:stretch>
        </p:blipFill>
        <p:spPr bwMode="auto">
          <a:xfrm>
            <a:off x="6139293" y="3824547"/>
            <a:ext cx="533400" cy="533400"/>
          </a:xfrm>
          <a:prstGeom prst="rect">
            <a:avLst/>
          </a:prstGeom>
          <a:noFill/>
        </p:spPr>
      </p:pic>
      <p:pic>
        <p:nvPicPr>
          <p:cNvPr id="27" name="Picture 3" descr="C:\Program Files (x86)\Microsoft Office\MEDIA\OFFICE12\Bullets\BD21301_.gif"/>
          <p:cNvPicPr>
            <a:picLocks noChangeAspect="1" noChangeArrowheads="1"/>
          </p:cNvPicPr>
          <p:nvPr/>
        </p:nvPicPr>
        <p:blipFill>
          <a:blip r:embed="rId2"/>
          <a:srcRect/>
          <a:stretch>
            <a:fillRect/>
          </a:stretch>
        </p:blipFill>
        <p:spPr bwMode="auto">
          <a:xfrm>
            <a:off x="7811709" y="4533207"/>
            <a:ext cx="533400" cy="533400"/>
          </a:xfrm>
          <a:prstGeom prst="rect">
            <a:avLst/>
          </a:prstGeom>
          <a:noFill/>
        </p:spPr>
      </p:pic>
      <p:pic>
        <p:nvPicPr>
          <p:cNvPr id="28" name="Picture 3" descr="C:\Program Files (x86)\Microsoft Office\MEDIA\OFFICE12\Bullets\BD21301_.gif"/>
          <p:cNvPicPr>
            <a:picLocks noChangeAspect="1" noChangeArrowheads="1"/>
          </p:cNvPicPr>
          <p:nvPr/>
        </p:nvPicPr>
        <p:blipFill>
          <a:blip r:embed="rId2"/>
          <a:srcRect/>
          <a:stretch>
            <a:fillRect/>
          </a:stretch>
        </p:blipFill>
        <p:spPr bwMode="auto">
          <a:xfrm>
            <a:off x="9484125" y="5241867"/>
            <a:ext cx="533400" cy="533400"/>
          </a:xfrm>
          <a:prstGeom prst="rect">
            <a:avLst/>
          </a:prstGeom>
          <a:noFill/>
        </p:spPr>
      </p:pic>
    </p:spTree>
    <p:extLst>
      <p:ext uri="{BB962C8B-B14F-4D97-AF65-F5344CB8AC3E}">
        <p14:creationId xmlns:p14="http://schemas.microsoft.com/office/powerpoint/2010/main" val="367984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a:t>
            </a:r>
            <a:endParaRPr lang="en-US" dirty="0"/>
          </a:p>
        </p:txBody>
      </p:sp>
      <p:sp>
        <p:nvSpPr>
          <p:cNvPr id="3" name="Content Placeholder 2"/>
          <p:cNvSpPr>
            <a:spLocks noGrp="1"/>
          </p:cNvSpPr>
          <p:nvPr>
            <p:ph idx="1"/>
          </p:nvPr>
        </p:nvSpPr>
        <p:spPr>
          <a:xfrm>
            <a:off x="131180" y="863444"/>
            <a:ext cx="6710195" cy="5590565"/>
          </a:xfrm>
        </p:spPr>
        <p:txBody>
          <a:bodyPr/>
          <a:lstStyle/>
          <a:p>
            <a:r>
              <a:rPr lang="en-US" dirty="0"/>
              <a:t>The Java programming language allows you to define a class within another class. Such a class is called a </a:t>
            </a:r>
            <a:r>
              <a:rPr lang="en-US" i="1" dirty="0"/>
              <a:t>nested class</a:t>
            </a:r>
            <a:r>
              <a:rPr lang="en-US" dirty="0"/>
              <a:t> and is illustrated </a:t>
            </a:r>
            <a:r>
              <a:rPr lang="en-US" dirty="0" smtClean="0"/>
              <a:t>here</a:t>
            </a:r>
            <a:endParaRPr lang="en-US" dirty="0"/>
          </a:p>
          <a:p>
            <a:endParaRPr lang="en-US" dirty="0" smtClean="0"/>
          </a:p>
          <a:p>
            <a:r>
              <a:rPr lang="en-US" dirty="0"/>
              <a:t>Nested classes are divided into two categories: non-static and static</a:t>
            </a:r>
            <a:r>
              <a:rPr lang="en-US" dirty="0" smtClean="0"/>
              <a:t>.</a:t>
            </a:r>
          </a:p>
          <a:p>
            <a:pPr lvl="1"/>
            <a:r>
              <a:rPr lang="en-US" dirty="0"/>
              <a:t>Non-static nested classes are called </a:t>
            </a:r>
            <a:r>
              <a:rPr lang="en-US" b="1" i="1" dirty="0"/>
              <a:t>inner classes</a:t>
            </a:r>
            <a:r>
              <a:rPr lang="en-US" dirty="0" smtClean="0"/>
              <a:t>.</a:t>
            </a:r>
          </a:p>
          <a:p>
            <a:pPr lvl="1"/>
            <a:r>
              <a:rPr lang="en-US" dirty="0"/>
              <a:t>Nested classes that are declared static are called </a:t>
            </a:r>
            <a:r>
              <a:rPr lang="en-US" b="1" dirty="0"/>
              <a:t>static nested classes</a:t>
            </a:r>
            <a:r>
              <a:rPr lang="en-US" dirty="0" smtClean="0"/>
              <a:t>.</a:t>
            </a:r>
          </a:p>
          <a:p>
            <a:r>
              <a:rPr lang="en-US" dirty="0"/>
              <a:t>A nested class is a member of its enclosing class</a:t>
            </a:r>
            <a:r>
              <a:rPr lang="en-US" dirty="0" smtClean="0"/>
              <a:t>.</a:t>
            </a:r>
          </a:p>
          <a:p>
            <a:r>
              <a:rPr lang="en-US" dirty="0" smtClean="0"/>
              <a:t>Non-static </a:t>
            </a:r>
            <a:r>
              <a:rPr lang="en-US" dirty="0"/>
              <a:t>nested classes (inner classes) have access to other members of the enclosing class, even if they are declared private</a:t>
            </a:r>
            <a:r>
              <a:rPr lang="en-US" dirty="0" smtClean="0"/>
              <a:t>.</a:t>
            </a:r>
          </a:p>
          <a:p>
            <a:r>
              <a:rPr lang="en-US" dirty="0"/>
              <a:t>Static nested classes do not have access to other members of the enclosing class.</a:t>
            </a:r>
          </a:p>
        </p:txBody>
      </p:sp>
      <p:sp>
        <p:nvSpPr>
          <p:cNvPr id="4" name="Rectangle 3"/>
          <p:cNvSpPr/>
          <p:nvPr/>
        </p:nvSpPr>
        <p:spPr>
          <a:xfrm>
            <a:off x="7202976" y="863444"/>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Rectangle 5"/>
          <p:cNvSpPr/>
          <p:nvPr/>
        </p:nvSpPr>
        <p:spPr>
          <a:xfrm>
            <a:off x="7202976" y="2801183"/>
            <a:ext cx="4774277" cy="2585323"/>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675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smtClean="0"/>
              <a:t>Class (Cont.)</a:t>
            </a:r>
            <a:endParaRPr lang="en-US" dirty="0"/>
          </a:p>
        </p:txBody>
      </p:sp>
      <p:sp>
        <p:nvSpPr>
          <p:cNvPr id="3" name="Content Placeholder 2"/>
          <p:cNvSpPr>
            <a:spLocks noGrp="1"/>
          </p:cNvSpPr>
          <p:nvPr>
            <p:ph idx="1"/>
          </p:nvPr>
        </p:nvSpPr>
        <p:spPr/>
        <p:txBody>
          <a:bodyPr/>
          <a:lstStyle/>
          <a:p>
            <a:r>
              <a:rPr lang="en-US" dirty="0"/>
              <a:t>Why Use Nested Classes</a:t>
            </a:r>
            <a:r>
              <a:rPr lang="en-US" dirty="0" smtClean="0"/>
              <a:t>?</a:t>
            </a:r>
          </a:p>
          <a:p>
            <a:pPr lvl="1"/>
            <a:r>
              <a:rPr lang="en-US" dirty="0"/>
              <a:t>It is a way of logically grouping classes that are only used in one place</a:t>
            </a:r>
            <a:r>
              <a:rPr lang="en-US" dirty="0" smtClean="0"/>
              <a:t>:</a:t>
            </a:r>
          </a:p>
          <a:p>
            <a:pPr lvl="2"/>
            <a:r>
              <a:rPr lang="en-US" dirty="0"/>
              <a:t>If a class is useful to only one other class, then it is logical to embed it in that class and keep the two together. Nesting such "helper classes" makes their package more streamlined.</a:t>
            </a:r>
            <a:endParaRPr lang="en-US" dirty="0" smtClean="0"/>
          </a:p>
          <a:p>
            <a:pPr lvl="1"/>
            <a:r>
              <a:rPr lang="en-US" dirty="0"/>
              <a:t>It increases encapsulation</a:t>
            </a:r>
            <a:r>
              <a:rPr lang="en-US" dirty="0" smtClean="0"/>
              <a:t>:</a:t>
            </a:r>
          </a:p>
          <a:p>
            <a:pPr lvl="2"/>
            <a:r>
              <a:rPr lang="en-US" dirty="0"/>
              <a:t>Consider two top-level classes, A and B, where B needs access to members of A that would otherwise be declared private. By hiding class B within class A, A's members can be declared private and B can access them. In addition, B itself can be hidden from the outside world.</a:t>
            </a:r>
            <a:endParaRPr lang="en-US" dirty="0" smtClean="0"/>
          </a:p>
          <a:p>
            <a:pPr lvl="1"/>
            <a:r>
              <a:rPr lang="en-US" dirty="0"/>
              <a:t>It can lead to more readable and maintainable code</a:t>
            </a:r>
            <a:r>
              <a:rPr lang="en-US" dirty="0" smtClean="0"/>
              <a:t>:</a:t>
            </a:r>
          </a:p>
          <a:p>
            <a:pPr lvl="2"/>
            <a:r>
              <a:rPr lang="en-US" dirty="0"/>
              <a:t>Nesting small classes within top-level classes places the code closer to where it is used.</a:t>
            </a:r>
          </a:p>
        </p:txBody>
      </p:sp>
    </p:spTree>
    <p:extLst>
      <p:ext uri="{BB962C8B-B14F-4D97-AF65-F5344CB8AC3E}">
        <p14:creationId xmlns:p14="http://schemas.microsoft.com/office/powerpoint/2010/main" val="37513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classes</a:t>
            </a:r>
            <a:endParaRPr lang="en-US" dirty="0"/>
          </a:p>
        </p:txBody>
      </p:sp>
      <p:sp>
        <p:nvSpPr>
          <p:cNvPr id="3" name="Content Placeholder 2"/>
          <p:cNvSpPr>
            <a:spLocks noGrp="1"/>
          </p:cNvSpPr>
          <p:nvPr>
            <p:ph idx="1"/>
          </p:nvPr>
        </p:nvSpPr>
        <p:spPr/>
        <p:txBody>
          <a:bodyPr/>
          <a:lstStyle/>
          <a:p>
            <a:r>
              <a:rPr lang="en-US" dirty="0"/>
              <a:t>As with instance methods and variables, an inner class is associated with an instance of its enclosing class and has direct access to that object's methods and fields. Also, because an inner class is associated with an instance, it cannot define any static members itself</a:t>
            </a:r>
            <a:r>
              <a:rPr lang="en-US" dirty="0" smtClean="0"/>
              <a:t>.</a:t>
            </a:r>
          </a:p>
          <a:p>
            <a:r>
              <a:rPr lang="en-US" dirty="0"/>
              <a:t>Objects that are instances of an inner class exist </a:t>
            </a:r>
            <a:r>
              <a:rPr lang="en-US" i="1" dirty="0"/>
              <a:t>within</a:t>
            </a:r>
            <a:r>
              <a:rPr lang="en-US" dirty="0"/>
              <a:t> an instance of the outer class. Consider the following classes</a:t>
            </a:r>
            <a:r>
              <a:rPr lang="en-US" dirty="0" smtClean="0"/>
              <a:t>:</a:t>
            </a:r>
          </a:p>
          <a:p>
            <a:endParaRPr lang="en-US" dirty="0"/>
          </a:p>
          <a:p>
            <a:endParaRPr lang="en-US" dirty="0" smtClean="0"/>
          </a:p>
          <a:p>
            <a:endParaRPr lang="en-US" dirty="0"/>
          </a:p>
          <a:p>
            <a:endParaRPr lang="en-US" dirty="0" smtClean="0"/>
          </a:p>
          <a:p>
            <a:r>
              <a:rPr lang="en-US" dirty="0"/>
              <a:t>To instantiate an inner class, you must first instantiate the outer class. Then, create the inner object within the outer object with this syntax:</a:t>
            </a:r>
          </a:p>
        </p:txBody>
      </p:sp>
      <p:sp>
        <p:nvSpPr>
          <p:cNvPr id="4" name="Rectangle 3"/>
          <p:cNvSpPr/>
          <p:nvPr/>
        </p:nvSpPr>
        <p:spPr>
          <a:xfrm>
            <a:off x="531243" y="2781563"/>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smtClean="0">
                <a:solidFill>
                  <a:srgbClr val="267F99"/>
                </a:solidFill>
                <a:latin typeface="Consolas" panose="020B0609020204030204" pitchFamily="49" charset="0"/>
              </a:rPr>
              <a:t>InnerClass</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Content Placeholder 2"/>
          <p:cNvSpPr txBox="1">
            <a:spLocks/>
          </p:cNvSpPr>
          <p:nvPr/>
        </p:nvSpPr>
        <p:spPr>
          <a:xfrm>
            <a:off x="5825068" y="2781564"/>
            <a:ext cx="6235753" cy="175432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instance of </a:t>
            </a:r>
            <a:r>
              <a:rPr lang="en-US" dirty="0" err="1"/>
              <a:t>InnerClass</a:t>
            </a:r>
            <a:r>
              <a:rPr lang="en-US" dirty="0"/>
              <a:t> can exist only within an instance of OuterClass and has direct access to the methods and fields of its enclosing instance.</a:t>
            </a:r>
          </a:p>
        </p:txBody>
      </p:sp>
      <p:sp>
        <p:nvSpPr>
          <p:cNvPr id="9" name="Rectangle 8"/>
          <p:cNvSpPr/>
          <p:nvPr/>
        </p:nvSpPr>
        <p:spPr>
          <a:xfrm>
            <a:off x="531243" y="5380985"/>
            <a:ext cx="8820575" cy="646331"/>
          </a:xfrm>
          <a:prstGeom prst="rect">
            <a:avLst/>
          </a:prstGeom>
          <a:ln w="19050">
            <a:solidFill>
              <a:schemeClr val="accent1"/>
            </a:solidFill>
            <a:prstDash val="dash"/>
          </a:ln>
        </p:spPr>
        <p:txBody>
          <a:bodyPr wrap="square">
            <a:spAutoFit/>
          </a:bodyPr>
          <a:lstStyle/>
          <a:p>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outerObject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OuterClass</a:t>
            </a:r>
            <a:r>
              <a:rPr lang="en-US" dirty="0">
                <a:solidFill>
                  <a:srgbClr val="000000"/>
                </a:solidFill>
                <a:latin typeface="Consolas" panose="020B0609020204030204" pitchFamily="49" charset="0"/>
              </a:rPr>
              <a:t>();</a:t>
            </a:r>
          </a:p>
          <a:p>
            <a:r>
              <a:rPr lang="en-US" dirty="0" err="1">
                <a:solidFill>
                  <a:srgbClr val="267F99"/>
                </a:solidFill>
                <a:latin typeface="Consolas" panose="020B0609020204030204" pitchFamily="49" charset="0"/>
              </a:rPr>
              <a:t>OuterClass</a:t>
            </a:r>
            <a:r>
              <a:rPr lang="en-US" dirty="0" err="1">
                <a:solidFill>
                  <a:srgbClr val="000000"/>
                </a:solidFill>
                <a:latin typeface="Consolas" panose="020B0609020204030204" pitchFamily="49" charset="0"/>
              </a:rPr>
              <a:t>.</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innerObject</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outerObject</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InnerClass</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895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Nested Classes</a:t>
            </a:r>
            <a:endParaRPr lang="en-US" dirty="0"/>
          </a:p>
        </p:txBody>
      </p:sp>
      <p:sp>
        <p:nvSpPr>
          <p:cNvPr id="3" name="Content Placeholder 2"/>
          <p:cNvSpPr>
            <a:spLocks noGrp="1"/>
          </p:cNvSpPr>
          <p:nvPr>
            <p:ph idx="1"/>
          </p:nvPr>
        </p:nvSpPr>
        <p:spPr/>
        <p:txBody>
          <a:bodyPr/>
          <a:lstStyle/>
          <a:p>
            <a:r>
              <a:rPr lang="en-US" dirty="0"/>
              <a:t>As with class methods and variables, a static nested class is associated with its outer class</a:t>
            </a:r>
            <a:r>
              <a:rPr lang="en-US" dirty="0" smtClean="0"/>
              <a:t>.</a:t>
            </a:r>
          </a:p>
          <a:p>
            <a:r>
              <a:rPr lang="en-US" dirty="0" smtClean="0"/>
              <a:t>Y</a:t>
            </a:r>
            <a:r>
              <a:rPr lang="en-US" dirty="0"/>
              <a:t>ou instantiate a static nested class the same way as a top-level class:</a:t>
            </a:r>
          </a:p>
        </p:txBody>
      </p:sp>
      <p:sp>
        <p:nvSpPr>
          <p:cNvPr id="4" name="Rectangle 3"/>
          <p:cNvSpPr/>
          <p:nvPr/>
        </p:nvSpPr>
        <p:spPr>
          <a:xfrm>
            <a:off x="522930" y="1814825"/>
            <a:ext cx="8820575" cy="369332"/>
          </a:xfrm>
          <a:prstGeom prst="rect">
            <a:avLst/>
          </a:prstGeom>
          <a:ln w="19050">
            <a:solidFill>
              <a:schemeClr val="accent1"/>
            </a:solidFill>
            <a:prstDash val="dash"/>
          </a:ln>
        </p:spPr>
        <p:txBody>
          <a:bodyPr wrap="square">
            <a:spAutoFit/>
          </a:bodyPr>
          <a:lstStyle/>
          <a:p>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staticNestedObject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StaticNestedClass</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3745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Class</a:t>
            </a:r>
            <a:endParaRPr lang="en-US" dirty="0"/>
          </a:p>
        </p:txBody>
      </p:sp>
      <p:sp>
        <p:nvSpPr>
          <p:cNvPr id="3" name="Content Placeholder 2"/>
          <p:cNvSpPr>
            <a:spLocks noGrp="1"/>
          </p:cNvSpPr>
          <p:nvPr>
            <p:ph idx="1"/>
          </p:nvPr>
        </p:nvSpPr>
        <p:spPr/>
        <p:txBody>
          <a:bodyPr/>
          <a:lstStyle/>
          <a:p>
            <a:pPr>
              <a:lnSpc>
                <a:spcPct val="100000"/>
              </a:lnSpc>
            </a:pPr>
            <a:r>
              <a:rPr lang="en-US" dirty="0"/>
              <a:t>An object of the </a:t>
            </a:r>
            <a:r>
              <a:rPr lang="en-US" b="1" dirty="0">
                <a:latin typeface="Cambria" pitchFamily="18" charset="0"/>
                <a:ea typeface="Cambria" pitchFamily="18" charset="0"/>
                <a:cs typeface="Courier New" pitchFamily="49" charset="0"/>
              </a:rPr>
              <a:t>String</a:t>
            </a:r>
            <a:r>
              <a:rPr lang="en-US" dirty="0">
                <a:ea typeface="Cambria" pitchFamily="18" charset="0"/>
                <a:cs typeface="Courier New" pitchFamily="49" charset="0"/>
              </a:rPr>
              <a:t> </a:t>
            </a:r>
            <a:r>
              <a:rPr lang="en-US" dirty="0"/>
              <a:t>class represents a string of characters.</a:t>
            </a:r>
          </a:p>
          <a:p>
            <a:pPr>
              <a:lnSpc>
                <a:spcPct val="100000"/>
              </a:lnSpc>
            </a:pPr>
            <a:r>
              <a:rPr lang="en-US" dirty="0"/>
              <a:t>The String class belongs to the </a:t>
            </a:r>
            <a:r>
              <a:rPr lang="en-US" b="1" dirty="0" err="1">
                <a:latin typeface="Cambria" pitchFamily="18" charset="0"/>
                <a:ea typeface="Cambria" pitchFamily="18" charset="0"/>
                <a:cs typeface="Courier New" pitchFamily="49" charset="0"/>
              </a:rPr>
              <a:t>java.lang</a:t>
            </a:r>
            <a:r>
              <a:rPr lang="en-US" dirty="0"/>
              <a:t> package, which does not require an import statement.</a:t>
            </a:r>
          </a:p>
          <a:p>
            <a:pPr>
              <a:lnSpc>
                <a:spcPct val="100000"/>
              </a:lnSpc>
            </a:pPr>
            <a:r>
              <a:rPr lang="en-US" dirty="0"/>
              <a:t>Like other classes, </a:t>
            </a:r>
            <a:r>
              <a:rPr lang="en-US" b="1" dirty="0">
                <a:latin typeface="Cambria" pitchFamily="18" charset="0"/>
                <a:ea typeface="Cambria" pitchFamily="18" charset="0"/>
              </a:rPr>
              <a:t>String</a:t>
            </a:r>
            <a:r>
              <a:rPr lang="en-US" dirty="0"/>
              <a:t> has constructors and methods.</a:t>
            </a:r>
          </a:p>
          <a:p>
            <a:pPr>
              <a:lnSpc>
                <a:spcPct val="100000"/>
              </a:lnSpc>
            </a:pPr>
            <a:r>
              <a:rPr lang="en-US" b="1" dirty="0">
                <a:latin typeface="Cambria" pitchFamily="18" charset="0"/>
                <a:ea typeface="Cambria" pitchFamily="18" charset="0"/>
              </a:rPr>
              <a:t>String</a:t>
            </a:r>
            <a:r>
              <a:rPr lang="en-US" dirty="0"/>
              <a:t> class has </a:t>
            </a:r>
            <a:r>
              <a:rPr lang="en-US" b="1" dirty="0"/>
              <a:t>two operators</a:t>
            </a:r>
            <a:r>
              <a:rPr lang="en-US" dirty="0"/>
              <a:t>, </a:t>
            </a:r>
            <a:r>
              <a:rPr lang="en-US" b="1" dirty="0"/>
              <a:t>+ and +=</a:t>
            </a:r>
            <a:r>
              <a:rPr lang="en-US" dirty="0"/>
              <a:t> (used for concatenation</a:t>
            </a:r>
            <a:r>
              <a:rPr lang="en-US" dirty="0" smtClean="0"/>
              <a:t>).</a:t>
            </a:r>
          </a:p>
          <a:p>
            <a:pPr>
              <a:lnSpc>
                <a:spcPct val="100000"/>
              </a:lnSpc>
            </a:pPr>
            <a:r>
              <a:rPr lang="en-US" dirty="0"/>
              <a:t>Empty </a:t>
            </a:r>
            <a:r>
              <a:rPr lang="en-US" dirty="0" smtClean="0"/>
              <a:t>String :</a:t>
            </a:r>
          </a:p>
          <a:p>
            <a:pPr lvl="1">
              <a:lnSpc>
                <a:spcPct val="100000"/>
              </a:lnSpc>
            </a:pPr>
            <a:r>
              <a:rPr lang="en-US" dirty="0"/>
              <a:t>An empty String has no characters.  It’s length is 0.</a:t>
            </a:r>
          </a:p>
          <a:p>
            <a:pPr lvl="1">
              <a:lnSpc>
                <a:spcPct val="100000"/>
              </a:lnSpc>
            </a:pPr>
            <a:endParaRPr lang="en-US" dirty="0"/>
          </a:p>
          <a:p>
            <a:pPr lvl="1">
              <a:lnSpc>
                <a:spcPct val="100000"/>
              </a:lnSpc>
            </a:pPr>
            <a:endParaRPr lang="en-US" dirty="0"/>
          </a:p>
          <a:p>
            <a:pPr lvl="1">
              <a:lnSpc>
                <a:spcPct val="100000"/>
              </a:lnSpc>
            </a:pPr>
            <a:r>
              <a:rPr lang="en-US" dirty="0"/>
              <a:t>Not the same as an uninitialized String</a:t>
            </a:r>
            <a:r>
              <a:rPr lang="en-US" dirty="0" smtClean="0"/>
              <a:t>.</a:t>
            </a:r>
            <a:endParaRPr lang="en-US" dirty="0"/>
          </a:p>
        </p:txBody>
      </p:sp>
      <p:sp>
        <p:nvSpPr>
          <p:cNvPr id="35" name="Line 5"/>
          <p:cNvSpPr>
            <a:spLocks noChangeShapeType="1"/>
          </p:cNvSpPr>
          <p:nvPr/>
        </p:nvSpPr>
        <p:spPr bwMode="auto">
          <a:xfrm flipV="1">
            <a:off x="4261832" y="4174548"/>
            <a:ext cx="16002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36" name="Line 6"/>
          <p:cNvSpPr>
            <a:spLocks noChangeShapeType="1"/>
          </p:cNvSpPr>
          <p:nvPr/>
        </p:nvSpPr>
        <p:spPr bwMode="auto">
          <a:xfrm flipV="1">
            <a:off x="4804757" y="4174548"/>
            <a:ext cx="1057275" cy="287337"/>
          </a:xfrm>
          <a:prstGeom prst="line">
            <a:avLst/>
          </a:prstGeom>
          <a:noFill/>
          <a:ln w="9525">
            <a:solidFill>
              <a:srgbClr val="FF0000"/>
            </a:solidFill>
            <a:round/>
            <a:headEnd type="triangle" w="med" len="med"/>
            <a:tailEnd/>
          </a:ln>
          <a:effectLst/>
        </p:spPr>
        <p:txBody>
          <a:bodyPr wrap="none" anchor="ctr"/>
          <a:lstStyle/>
          <a:p>
            <a:endParaRPr lang="en-US"/>
          </a:p>
        </p:txBody>
      </p:sp>
      <p:sp>
        <p:nvSpPr>
          <p:cNvPr id="37" name="Text Box 10"/>
          <p:cNvSpPr txBox="1">
            <a:spLocks noChangeArrowheads="1"/>
          </p:cNvSpPr>
          <p:nvPr/>
        </p:nvSpPr>
        <p:spPr bwMode="auto">
          <a:xfrm>
            <a:off x="5795357" y="3955473"/>
            <a:ext cx="2133600"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b="1" dirty="0"/>
              <a:t>Empty</a:t>
            </a:r>
            <a:r>
              <a:rPr lang="en-US" sz="2400" dirty="0"/>
              <a:t> strings</a:t>
            </a:r>
          </a:p>
        </p:txBody>
      </p:sp>
      <p:sp>
        <p:nvSpPr>
          <p:cNvPr id="38" name="TextBox 37"/>
          <p:cNvSpPr txBox="1"/>
          <p:nvPr/>
        </p:nvSpPr>
        <p:spPr>
          <a:xfrm>
            <a:off x="1070957" y="4004685"/>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endParaRPr lang="en-US" dirty="0">
              <a:solidFill>
                <a:srgbClr val="000000"/>
              </a:solidFill>
              <a:latin typeface="Consolas"/>
            </a:endParaRPr>
          </a:p>
        </p:txBody>
      </p:sp>
      <p:sp>
        <p:nvSpPr>
          <p:cNvPr id="43" name="Text Box 8"/>
          <p:cNvSpPr txBox="1">
            <a:spLocks noChangeArrowheads="1"/>
          </p:cNvSpPr>
          <p:nvPr/>
        </p:nvSpPr>
        <p:spPr bwMode="auto">
          <a:xfrm>
            <a:off x="5795357" y="5072959"/>
            <a:ext cx="1524000" cy="461665"/>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smtClean="0"/>
              <a:t>This is </a:t>
            </a:r>
            <a:r>
              <a:rPr lang="en-US" sz="2400" b="1" dirty="0"/>
              <a:t>null</a:t>
            </a:r>
          </a:p>
        </p:txBody>
      </p:sp>
      <p:sp>
        <p:nvSpPr>
          <p:cNvPr id="44" name="Line 9"/>
          <p:cNvSpPr>
            <a:spLocks noChangeShapeType="1"/>
          </p:cNvSpPr>
          <p:nvPr/>
        </p:nvSpPr>
        <p:spPr bwMode="auto">
          <a:xfrm>
            <a:off x="4423757" y="5330134"/>
            <a:ext cx="13716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45" name="TextBox 44"/>
          <p:cNvSpPr txBox="1"/>
          <p:nvPr/>
        </p:nvSpPr>
        <p:spPr>
          <a:xfrm>
            <a:off x="1070957" y="5137014"/>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endParaRPr lang="en-US" dirty="0">
              <a:solidFill>
                <a:srgbClr val="000000"/>
              </a:solidFill>
              <a:latin typeface="Consolas"/>
            </a:endParaRPr>
          </a:p>
        </p:txBody>
      </p:sp>
    </p:spTree>
    <p:extLst>
      <p:ext uri="{BB962C8B-B14F-4D97-AF65-F5344CB8AC3E}">
        <p14:creationId xmlns:p14="http://schemas.microsoft.com/office/powerpoint/2010/main" val="414134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animBg="1"/>
      <p:bldP spid="36" grpId="0" animBg="1"/>
      <p:bldP spid="37" grpId="0" animBg="1"/>
      <p:bldP spid="38" grpId="0" uiExpand="1" build="allAtOnce" animBg="1"/>
      <p:bldP spid="43" grpId="0" animBg="1"/>
      <p:bldP spid="44" grpId="0" animBg="1"/>
      <p:bldP spid="45" grpId="0" uiExpand="1"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Initialization</a:t>
            </a:r>
          </a:p>
        </p:txBody>
      </p:sp>
      <p:sp>
        <p:nvSpPr>
          <p:cNvPr id="3" name="Content Placeholder 2"/>
          <p:cNvSpPr>
            <a:spLocks noGrp="1"/>
          </p:cNvSpPr>
          <p:nvPr>
            <p:ph idx="1"/>
          </p:nvPr>
        </p:nvSpPr>
        <p:spPr/>
        <p:txBody>
          <a:bodyPr/>
          <a:lstStyle/>
          <a:p>
            <a:pPr lvl="0"/>
            <a:r>
              <a:rPr lang="en-US" dirty="0"/>
              <a:t>Copy constructor creates a copy of an existing String.</a:t>
            </a:r>
          </a:p>
          <a:p>
            <a:endParaRPr lang="en-US" dirty="0"/>
          </a:p>
        </p:txBody>
      </p:sp>
      <p:sp>
        <p:nvSpPr>
          <p:cNvPr id="4" name="Text Box 16"/>
          <p:cNvSpPr txBox="1">
            <a:spLocks noChangeArrowheads="1"/>
          </p:cNvSpPr>
          <p:nvPr/>
        </p:nvSpPr>
        <p:spPr bwMode="auto">
          <a:xfrm>
            <a:off x="5127568" y="1762413"/>
            <a:ext cx="890587"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5" name="Line 17"/>
          <p:cNvSpPr>
            <a:spLocks noChangeShapeType="1"/>
          </p:cNvSpPr>
          <p:nvPr/>
        </p:nvSpPr>
        <p:spPr bwMode="auto">
          <a:xfrm>
            <a:off x="6018155" y="1932276"/>
            <a:ext cx="587375" cy="9525"/>
          </a:xfrm>
          <a:prstGeom prst="line">
            <a:avLst/>
          </a:prstGeom>
          <a:noFill/>
          <a:ln w="9525">
            <a:solidFill>
              <a:schemeClr val="tx1"/>
            </a:solidFill>
            <a:round/>
            <a:headEnd/>
            <a:tailEnd type="triangle" w="med" len="med"/>
          </a:ln>
          <a:effectLst/>
        </p:spPr>
        <p:txBody>
          <a:bodyPr wrap="none" anchor="ctr"/>
          <a:lstStyle/>
          <a:p>
            <a:endParaRPr lang="en-US"/>
          </a:p>
        </p:txBody>
      </p:sp>
      <p:sp>
        <p:nvSpPr>
          <p:cNvPr id="6" name="Text Box 22"/>
          <p:cNvSpPr txBox="1">
            <a:spLocks noChangeArrowheads="1"/>
          </p:cNvSpPr>
          <p:nvPr/>
        </p:nvSpPr>
        <p:spPr bwMode="auto">
          <a:xfrm>
            <a:off x="5127568" y="2195801"/>
            <a:ext cx="890587"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7" name="Line 26"/>
          <p:cNvSpPr>
            <a:spLocks noChangeShapeType="1"/>
          </p:cNvSpPr>
          <p:nvPr/>
        </p:nvSpPr>
        <p:spPr bwMode="auto">
          <a:xfrm>
            <a:off x="6014980" y="2362488"/>
            <a:ext cx="587375" cy="9525"/>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8" name="Group 27"/>
          <p:cNvGrpSpPr>
            <a:grpSpLocks/>
          </p:cNvGrpSpPr>
          <p:nvPr/>
        </p:nvGrpSpPr>
        <p:grpSpPr bwMode="auto">
          <a:xfrm>
            <a:off x="6475355" y="1706851"/>
            <a:ext cx="1673225" cy="457200"/>
            <a:chOff x="1408" y="2838"/>
            <a:chExt cx="1054" cy="288"/>
          </a:xfrm>
        </p:grpSpPr>
        <p:sp>
          <p:nvSpPr>
            <p:cNvPr id="9" name="Text Box 28"/>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10" name="AutoShape 29"/>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11" name="Group 30"/>
          <p:cNvGrpSpPr>
            <a:grpSpLocks/>
          </p:cNvGrpSpPr>
          <p:nvPr/>
        </p:nvGrpSpPr>
        <p:grpSpPr bwMode="auto">
          <a:xfrm>
            <a:off x="6475355" y="2129126"/>
            <a:ext cx="1673225" cy="457200"/>
            <a:chOff x="1408" y="2838"/>
            <a:chExt cx="1054" cy="288"/>
          </a:xfrm>
        </p:grpSpPr>
        <p:sp>
          <p:nvSpPr>
            <p:cNvPr id="12" name="Text Box 3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13" name="AutoShape 3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14" name="Text Box 35"/>
          <p:cNvSpPr txBox="1">
            <a:spLocks noChangeArrowheads="1"/>
          </p:cNvSpPr>
          <p:nvPr/>
        </p:nvSpPr>
        <p:spPr bwMode="auto">
          <a:xfrm>
            <a:off x="495243" y="1336963"/>
            <a:ext cx="6959600" cy="336550"/>
          </a:xfrm>
          <a:prstGeom prst="rect">
            <a:avLst/>
          </a:prstGeom>
          <a:noFill/>
          <a:ln w="9525">
            <a:noFill/>
            <a:miter lim="800000"/>
            <a:headEnd/>
            <a:tailEnd/>
          </a:ln>
          <a:effectLst/>
        </p:spPr>
        <p:txBody>
          <a:bodyPr>
            <a:spAutoFit/>
          </a:bodyPr>
          <a:lstStyle/>
          <a:p>
            <a:r>
              <a:rPr lang="en-US" sz="1600" dirty="0"/>
              <a:t>Copy Constructor: Each variable points to a different copy of the String.</a:t>
            </a:r>
          </a:p>
        </p:txBody>
      </p:sp>
      <p:sp>
        <p:nvSpPr>
          <p:cNvPr id="15" name="Text Box 37"/>
          <p:cNvSpPr txBox="1">
            <a:spLocks noChangeArrowheads="1"/>
          </p:cNvSpPr>
          <p:nvPr/>
        </p:nvSpPr>
        <p:spPr bwMode="auto">
          <a:xfrm>
            <a:off x="5151380" y="3229263"/>
            <a:ext cx="890588"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16" name="Line 38"/>
          <p:cNvSpPr>
            <a:spLocks noChangeShapeType="1"/>
          </p:cNvSpPr>
          <p:nvPr/>
        </p:nvSpPr>
        <p:spPr bwMode="auto">
          <a:xfrm flipV="1">
            <a:off x="6041968" y="3415316"/>
            <a:ext cx="609600" cy="7620"/>
          </a:xfrm>
          <a:prstGeom prst="line">
            <a:avLst/>
          </a:prstGeom>
          <a:noFill/>
          <a:ln w="9525">
            <a:solidFill>
              <a:schemeClr val="tx1"/>
            </a:solidFill>
            <a:round/>
            <a:headEnd/>
            <a:tailEnd type="triangle" w="med" len="med"/>
          </a:ln>
          <a:effectLst/>
        </p:spPr>
        <p:txBody>
          <a:bodyPr wrap="none" anchor="ctr"/>
          <a:lstStyle/>
          <a:p>
            <a:endParaRPr lang="en-US"/>
          </a:p>
        </p:txBody>
      </p:sp>
      <p:sp>
        <p:nvSpPr>
          <p:cNvPr id="17" name="Line 39"/>
          <p:cNvSpPr>
            <a:spLocks noChangeShapeType="1"/>
          </p:cNvSpPr>
          <p:nvPr/>
        </p:nvSpPr>
        <p:spPr bwMode="auto">
          <a:xfrm flipV="1">
            <a:off x="6041968" y="3632488"/>
            <a:ext cx="685800" cy="171450"/>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18" name="Group 40"/>
          <p:cNvGrpSpPr>
            <a:grpSpLocks/>
          </p:cNvGrpSpPr>
          <p:nvPr/>
        </p:nvGrpSpPr>
        <p:grpSpPr bwMode="auto">
          <a:xfrm>
            <a:off x="6502343" y="3165763"/>
            <a:ext cx="1673225" cy="457200"/>
            <a:chOff x="1408" y="2838"/>
            <a:chExt cx="1054" cy="288"/>
          </a:xfrm>
        </p:grpSpPr>
        <p:sp>
          <p:nvSpPr>
            <p:cNvPr id="19" name="Text Box 4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20" name="AutoShape 4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21" name="Text Box 43"/>
          <p:cNvSpPr txBox="1">
            <a:spLocks noChangeArrowheads="1"/>
          </p:cNvSpPr>
          <p:nvPr/>
        </p:nvSpPr>
        <p:spPr bwMode="auto">
          <a:xfrm>
            <a:off x="5151380" y="3651538"/>
            <a:ext cx="890588"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22" name="Text Box 44"/>
          <p:cNvSpPr txBox="1">
            <a:spLocks noChangeArrowheads="1"/>
          </p:cNvSpPr>
          <p:nvPr/>
        </p:nvSpPr>
        <p:spPr bwMode="auto">
          <a:xfrm>
            <a:off x="503181" y="2789526"/>
            <a:ext cx="5538787" cy="366712"/>
          </a:xfrm>
          <a:prstGeom prst="rect">
            <a:avLst/>
          </a:prstGeom>
          <a:noFill/>
          <a:ln w="9525">
            <a:noFill/>
            <a:miter lim="800000"/>
            <a:headEnd/>
            <a:tailEnd/>
          </a:ln>
          <a:effectLst/>
        </p:spPr>
        <p:txBody>
          <a:bodyPr>
            <a:spAutoFit/>
          </a:bodyPr>
          <a:lstStyle/>
          <a:p>
            <a:r>
              <a:rPr lang="en-US" dirty="0"/>
              <a:t>Assignment: Both variables point to the same String.</a:t>
            </a:r>
          </a:p>
        </p:txBody>
      </p:sp>
      <p:sp>
        <p:nvSpPr>
          <p:cNvPr id="23" name="TextBox 22"/>
          <p:cNvSpPr txBox="1"/>
          <p:nvPr/>
        </p:nvSpPr>
        <p:spPr>
          <a:xfrm>
            <a:off x="479368" y="1820932"/>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r>
              <a:rPr lang="en-US" b="1" dirty="0" smtClean="0">
                <a:solidFill>
                  <a:srgbClr val="2A00FF"/>
                </a:solidFill>
                <a:latin typeface="Consolas"/>
              </a:rPr>
              <a:t>"Java"</a:t>
            </a:r>
            <a:r>
              <a:rPr lang="en-US" b="1"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r>
              <a:rPr lang="en-US" b="1" dirty="0" smtClean="0">
                <a:solidFill>
                  <a:srgbClr val="6A3E3E"/>
                </a:solidFill>
                <a:latin typeface="Consolas"/>
              </a:rPr>
              <a:t>word</a:t>
            </a:r>
            <a:r>
              <a:rPr lang="en-US" b="1" dirty="0" smtClean="0">
                <a:solidFill>
                  <a:srgbClr val="000000"/>
                </a:solidFill>
                <a:latin typeface="Consolas"/>
              </a:rPr>
              <a:t>);</a:t>
            </a:r>
            <a:endParaRPr lang="en-US" dirty="0">
              <a:solidFill>
                <a:srgbClr val="000000"/>
              </a:solidFill>
              <a:latin typeface="Consolas"/>
            </a:endParaRPr>
          </a:p>
        </p:txBody>
      </p:sp>
      <p:sp>
        <p:nvSpPr>
          <p:cNvPr id="24" name="TextBox 23"/>
          <p:cNvSpPr txBox="1"/>
          <p:nvPr/>
        </p:nvSpPr>
        <p:spPr>
          <a:xfrm>
            <a:off x="479368" y="3292544"/>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dirty="0" smtClean="0">
                <a:solidFill>
                  <a:srgbClr val="2A00FF"/>
                </a:solidFill>
                <a:latin typeface="Consolas"/>
              </a:rPr>
              <a:t>"Java"</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a:t>
            </a:r>
            <a:r>
              <a:rPr lang="en-US" dirty="0" smtClean="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39494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5" grpId="0" animBg="1"/>
      <p:bldP spid="16" grpId="0" animBg="1"/>
      <p:bldP spid="17" grpId="0" animBg="1"/>
      <p:bldP spid="21" grpId="0" animBg="1"/>
      <p:bldP spid="22" grpId="0"/>
      <p:bldP spid="23" grpId="0" uiExpand="1" build="p" bldLvl="5" animBg="1"/>
      <p:bldP spid="24" grpId="0" uiExpand="1" build="p" bldLvl="5"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Immutability</a:t>
            </a:r>
            <a:endParaRPr lang="en-US" dirty="0"/>
          </a:p>
        </p:txBody>
      </p:sp>
      <p:sp>
        <p:nvSpPr>
          <p:cNvPr id="5" name="Content Placeholder 2"/>
          <p:cNvSpPr>
            <a:spLocks noGrp="1"/>
          </p:cNvSpPr>
          <p:nvPr>
            <p:ph idx="1"/>
          </p:nvPr>
        </p:nvSpPr>
        <p:spPr>
          <a:xfrm>
            <a:off x="6479425" y="1371600"/>
            <a:ext cx="5316335" cy="5082409"/>
          </a:xfrm>
        </p:spPr>
        <p:txBody>
          <a:bodyPr>
            <a:normAutofit/>
          </a:bodyPr>
          <a:lstStyle/>
          <a:p>
            <a:pPr lvl="0" algn="just">
              <a:lnSpc>
                <a:spcPct val="90000"/>
              </a:lnSpc>
              <a:buNone/>
              <a:defRPr/>
            </a:pPr>
            <a:r>
              <a:rPr lang="en-US" b="1" dirty="0" smtClean="0"/>
              <a:t>Less efficient </a:t>
            </a:r>
            <a:r>
              <a:rPr lang="en-US" dirty="0" smtClean="0"/>
              <a:t>— you need to create a new string and throw away the old one even for small changes.</a:t>
            </a:r>
          </a:p>
        </p:txBody>
      </p:sp>
      <p:cxnSp>
        <p:nvCxnSpPr>
          <p:cNvPr id="4" name="Straight Connector 3"/>
          <p:cNvCxnSpPr/>
          <p:nvPr/>
        </p:nvCxnSpPr>
        <p:spPr>
          <a:xfrm>
            <a:off x="6201295" y="914043"/>
            <a:ext cx="0" cy="55626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7935323" y="914400"/>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rPr>
              <a:t>Disadvantage</a:t>
            </a:r>
            <a:endParaRPr kumimoji="0" lang="en-US"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rPr>
              <a:t>Advantage</a:t>
            </a:r>
            <a:endParaRPr kumimoji="0" lang="en-US"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8" name="TextBox 7"/>
          <p:cNvSpPr txBox="1"/>
          <p:nvPr/>
        </p:nvSpPr>
        <p:spPr>
          <a:xfrm>
            <a:off x="6479425" y="2956679"/>
            <a:ext cx="4621538" cy="1477328"/>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dirty="0" smtClean="0">
                <a:solidFill>
                  <a:srgbClr val="2A00FF"/>
                </a:solidFill>
                <a:latin typeface="Consolas"/>
              </a:rPr>
              <a:t>"java"</a:t>
            </a:r>
            <a:r>
              <a:rPr lang="en-US" dirty="0" smtClean="0">
                <a:solidFill>
                  <a:srgbClr val="000000"/>
                </a:solidFill>
                <a:latin typeface="Consolas"/>
              </a:rPr>
              <a:t>;</a:t>
            </a:r>
            <a:endParaRPr lang="en-US" dirty="0" smtClean="0"/>
          </a:p>
          <a:p>
            <a:r>
              <a:rPr lang="en-US" b="1" dirty="0" smtClean="0">
                <a:solidFill>
                  <a:srgbClr val="7F0055"/>
                </a:solidFill>
                <a:latin typeface="Consolas"/>
              </a:rPr>
              <a:t>char</a:t>
            </a:r>
            <a:r>
              <a:rPr lang="en-US" b="1" dirty="0" smtClean="0">
                <a:solidFill>
                  <a:srgbClr val="000000"/>
                </a:solidFill>
                <a:latin typeface="Consolas"/>
              </a:rPr>
              <a:t> </a:t>
            </a:r>
            <a:r>
              <a:rPr lang="en-US" b="1" dirty="0" err="1" smtClean="0">
                <a:solidFill>
                  <a:srgbClr val="6A3E3E"/>
                </a:solidFill>
                <a:latin typeface="Consolas"/>
              </a:rPr>
              <a:t>ch</a:t>
            </a:r>
            <a:r>
              <a:rPr lang="en-US" b="1" dirty="0" smtClean="0">
                <a:solidFill>
                  <a:srgbClr val="000000"/>
                </a:solidFill>
                <a:latin typeface="Consolas"/>
              </a:rPr>
              <a:t> = </a:t>
            </a:r>
          </a:p>
          <a:p>
            <a:r>
              <a:rPr lang="en-US" b="1" dirty="0" smtClean="0">
                <a:solidFill>
                  <a:srgbClr val="000000"/>
                </a:solidFill>
                <a:latin typeface="Consolas"/>
              </a:rPr>
              <a:t>	</a:t>
            </a:r>
            <a:r>
              <a:rPr lang="en-US" b="1" dirty="0" err="1" smtClean="0">
                <a:solidFill>
                  <a:srgbClr val="000000"/>
                </a:solidFill>
                <a:latin typeface="Consolas"/>
              </a:rPr>
              <a:t>Character.</a:t>
            </a:r>
            <a:r>
              <a:rPr lang="en-US" b="1" i="1" dirty="0" err="1" smtClean="0">
                <a:solidFill>
                  <a:srgbClr val="000000"/>
                </a:solidFill>
                <a:latin typeface="Consolas"/>
              </a:rPr>
              <a:t>toUpperCase</a:t>
            </a:r>
            <a:r>
              <a:rPr lang="en-US" b="1" i="1" dirty="0" smtClean="0">
                <a:solidFill>
                  <a:srgbClr val="000000"/>
                </a:solidFill>
                <a:latin typeface="Consolas"/>
              </a:rPr>
              <a:t>(</a:t>
            </a:r>
          </a:p>
          <a:p>
            <a:r>
              <a:rPr lang="en-US" b="1" i="1" dirty="0" smtClean="0">
                <a:solidFill>
                  <a:srgbClr val="000000"/>
                </a:solidFill>
                <a:latin typeface="Consolas"/>
              </a:rPr>
              <a:t>		</a:t>
            </a:r>
            <a:r>
              <a:rPr lang="en-US" b="1" i="1" dirty="0" err="1" smtClean="0">
                <a:solidFill>
                  <a:srgbClr val="6A3E3E"/>
                </a:solidFill>
                <a:latin typeface="Consolas"/>
              </a:rPr>
              <a:t>word</a:t>
            </a:r>
            <a:r>
              <a:rPr lang="en-US" b="1" i="1" dirty="0" err="1" smtClean="0">
                <a:solidFill>
                  <a:srgbClr val="000000"/>
                </a:solidFill>
                <a:latin typeface="Consolas"/>
              </a:rPr>
              <a:t>.charAt</a:t>
            </a:r>
            <a:r>
              <a:rPr lang="en-US" b="1" i="1" dirty="0" smtClean="0">
                <a:solidFill>
                  <a:srgbClr val="000000"/>
                </a:solidFill>
                <a:latin typeface="Consolas"/>
              </a:rPr>
              <a:t> (0));</a:t>
            </a:r>
            <a:endParaRPr lang="en-US" dirty="0" smtClean="0"/>
          </a:p>
          <a:p>
            <a:r>
              <a:rPr lang="en-US" dirty="0" smtClean="0">
                <a:solidFill>
                  <a:srgbClr val="6A3E3E"/>
                </a:solidFill>
                <a:latin typeface="Consolas"/>
              </a:rPr>
              <a:t>word</a:t>
            </a:r>
            <a:r>
              <a:rPr lang="en-US" dirty="0" smtClean="0">
                <a:solidFill>
                  <a:srgbClr val="000000"/>
                </a:solidFill>
                <a:latin typeface="Consolas"/>
              </a:rPr>
              <a:t> =  </a:t>
            </a:r>
            <a:r>
              <a:rPr lang="en-US" dirty="0" err="1" smtClean="0">
                <a:solidFill>
                  <a:srgbClr val="6A3E3E"/>
                </a:solidFill>
                <a:latin typeface="Consolas"/>
              </a:rPr>
              <a:t>ch</a:t>
            </a:r>
            <a:r>
              <a:rPr lang="en-US" dirty="0" smtClean="0">
                <a:solidFill>
                  <a:srgbClr val="000000"/>
                </a:solidFill>
                <a:latin typeface="Consolas"/>
              </a:rPr>
              <a:t> + </a:t>
            </a:r>
            <a:r>
              <a:rPr lang="en-US" dirty="0" err="1" smtClean="0">
                <a:solidFill>
                  <a:srgbClr val="6A3E3E"/>
                </a:solidFill>
                <a:latin typeface="Consolas"/>
              </a:rPr>
              <a:t>word</a:t>
            </a:r>
            <a:r>
              <a:rPr lang="en-US" dirty="0" err="1" smtClean="0">
                <a:solidFill>
                  <a:srgbClr val="000000"/>
                </a:solidFill>
                <a:latin typeface="Consolas"/>
              </a:rPr>
              <a:t>.substring</a:t>
            </a:r>
            <a:r>
              <a:rPr lang="en-US" dirty="0" smtClean="0">
                <a:solidFill>
                  <a:srgbClr val="000000"/>
                </a:solidFill>
                <a:latin typeface="Consolas"/>
              </a:rPr>
              <a:t> (1); </a:t>
            </a:r>
            <a:endParaRPr lang="en-US" dirty="0">
              <a:solidFill>
                <a:srgbClr val="000000"/>
              </a:solidFill>
              <a:latin typeface="Consolas"/>
            </a:endParaRPr>
          </a:p>
        </p:txBody>
      </p:sp>
      <p:sp>
        <p:nvSpPr>
          <p:cNvPr id="9" name="Text Box 5"/>
          <p:cNvSpPr txBox="1">
            <a:spLocks noChangeArrowheads="1"/>
          </p:cNvSpPr>
          <p:nvPr/>
        </p:nvSpPr>
        <p:spPr bwMode="auto">
          <a:xfrm>
            <a:off x="6460375" y="4572000"/>
            <a:ext cx="865188" cy="466725"/>
          </a:xfrm>
          <a:prstGeom prst="rect">
            <a:avLst/>
          </a:prstGeom>
          <a:noFill/>
          <a:ln w="9525">
            <a:solidFill>
              <a:schemeClr val="tx1"/>
            </a:solidFill>
            <a:miter lim="800000"/>
            <a:headEnd/>
            <a:tailEnd/>
          </a:ln>
          <a:effectLst/>
        </p:spPr>
        <p:txBody>
          <a:bodyPr>
            <a:spAutoFit/>
          </a:bodyPr>
          <a:lstStyle/>
          <a:p>
            <a:pPr algn="ctr"/>
            <a:r>
              <a:rPr lang="en-US" sz="2400" dirty="0"/>
              <a:t>word</a:t>
            </a:r>
          </a:p>
        </p:txBody>
      </p:sp>
      <p:grpSp>
        <p:nvGrpSpPr>
          <p:cNvPr id="10" name="Group 7"/>
          <p:cNvGrpSpPr>
            <a:grpSpLocks/>
          </p:cNvGrpSpPr>
          <p:nvPr/>
        </p:nvGrpSpPr>
        <p:grpSpPr bwMode="auto">
          <a:xfrm>
            <a:off x="7755775" y="4662488"/>
            <a:ext cx="304800" cy="304800"/>
            <a:chOff x="1536" y="3696"/>
            <a:chExt cx="192" cy="192"/>
          </a:xfrm>
        </p:grpSpPr>
        <p:sp>
          <p:nvSpPr>
            <p:cNvPr id="11" name="Line 8"/>
            <p:cNvSpPr>
              <a:spLocks noChangeShapeType="1"/>
            </p:cNvSpPr>
            <p:nvPr/>
          </p:nvSpPr>
          <p:spPr bwMode="auto">
            <a:xfrm flipV="1">
              <a:off x="1536" y="3696"/>
              <a:ext cx="192" cy="192"/>
            </a:xfrm>
            <a:prstGeom prst="line">
              <a:avLst/>
            </a:prstGeom>
            <a:noFill/>
            <a:ln w="28575">
              <a:solidFill>
                <a:srgbClr val="FF3300"/>
              </a:solidFill>
              <a:round/>
              <a:headEnd/>
              <a:tailEnd/>
            </a:ln>
            <a:effectLst/>
          </p:spPr>
          <p:txBody>
            <a:bodyPr wrap="none" anchor="ctr"/>
            <a:lstStyle/>
            <a:p>
              <a:endParaRPr lang="en-US"/>
            </a:p>
          </p:txBody>
        </p:sp>
        <p:sp>
          <p:nvSpPr>
            <p:cNvPr id="12" name="Line 9"/>
            <p:cNvSpPr>
              <a:spLocks noChangeShapeType="1"/>
            </p:cNvSpPr>
            <p:nvPr/>
          </p:nvSpPr>
          <p:spPr bwMode="auto">
            <a:xfrm>
              <a:off x="1536" y="3696"/>
              <a:ext cx="192" cy="192"/>
            </a:xfrm>
            <a:prstGeom prst="line">
              <a:avLst/>
            </a:prstGeom>
            <a:noFill/>
            <a:ln w="28575">
              <a:solidFill>
                <a:srgbClr val="FF3300"/>
              </a:solidFill>
              <a:round/>
              <a:headEnd/>
              <a:tailEnd/>
            </a:ln>
            <a:effectLst/>
          </p:spPr>
          <p:txBody>
            <a:bodyPr wrap="none" anchor="ctr"/>
            <a:lstStyle/>
            <a:p>
              <a:endParaRPr lang="en-US"/>
            </a:p>
          </p:txBody>
        </p:sp>
      </p:grpSp>
      <p:sp>
        <p:nvSpPr>
          <p:cNvPr id="13" name="Line 10"/>
          <p:cNvSpPr>
            <a:spLocks noChangeShapeType="1"/>
          </p:cNvSpPr>
          <p:nvPr/>
        </p:nvSpPr>
        <p:spPr bwMode="auto">
          <a:xfrm>
            <a:off x="7603375" y="5576888"/>
            <a:ext cx="685801"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 name="Line 11"/>
          <p:cNvSpPr>
            <a:spLocks noChangeShapeType="1"/>
          </p:cNvSpPr>
          <p:nvPr/>
        </p:nvSpPr>
        <p:spPr bwMode="auto">
          <a:xfrm>
            <a:off x="7603375" y="4800600"/>
            <a:ext cx="0" cy="762000"/>
          </a:xfrm>
          <a:prstGeom prst="line">
            <a:avLst/>
          </a:prstGeom>
          <a:noFill/>
          <a:ln w="9525">
            <a:solidFill>
              <a:schemeClr val="tx1"/>
            </a:solidFill>
            <a:round/>
            <a:headEnd/>
            <a:tailEnd/>
          </a:ln>
          <a:effectLst/>
        </p:spPr>
        <p:txBody>
          <a:bodyPr wrap="none" anchor="ctr"/>
          <a:lstStyle/>
          <a:p>
            <a:endParaRPr lang="en-US"/>
          </a:p>
        </p:txBody>
      </p:sp>
      <p:grpSp>
        <p:nvGrpSpPr>
          <p:cNvPr id="15" name="Group 12"/>
          <p:cNvGrpSpPr>
            <a:grpSpLocks/>
          </p:cNvGrpSpPr>
          <p:nvPr/>
        </p:nvGrpSpPr>
        <p:grpSpPr bwMode="auto">
          <a:xfrm>
            <a:off x="10021138" y="5292725"/>
            <a:ext cx="1087437" cy="671513"/>
            <a:chOff x="0" y="0"/>
            <a:chExt cx="20000" cy="20002"/>
          </a:xfrm>
        </p:grpSpPr>
        <p:sp>
          <p:nvSpPr>
            <p:cNvPr id="16" name="Freeform 15"/>
            <p:cNvSpPr>
              <a:spLocks/>
            </p:cNvSpPr>
            <p:nvPr/>
          </p:nvSpPr>
          <p:spPr bwMode="auto">
            <a:xfrm>
              <a:off x="0" y="227"/>
              <a:ext cx="19930" cy="6150"/>
            </a:xfrm>
            <a:custGeom>
              <a:avLst/>
              <a:gdLst/>
              <a:ahLst/>
              <a:cxnLst>
                <a:cxn ang="0">
                  <a:pos x="0" y="19938"/>
                </a:cxn>
                <a:cxn ang="0">
                  <a:pos x="5490" y="0"/>
                </a:cxn>
                <a:cxn ang="0">
                  <a:pos x="5349" y="0"/>
                </a:cxn>
                <a:cxn ang="0">
                  <a:pos x="19988" y="0"/>
                </a:cxn>
                <a:cxn ang="0">
                  <a:pos x="16188" y="19938"/>
                </a:cxn>
                <a:cxn ang="0">
                  <a:pos x="0" y="19938"/>
                </a:cxn>
              </a:cxnLst>
              <a:rect l="0" t="0" r="r" b="b"/>
              <a:pathLst>
                <a:path w="20000" h="20000">
                  <a:moveTo>
                    <a:pt x="0" y="19938"/>
                  </a:moveTo>
                  <a:lnTo>
                    <a:pt x="5490" y="0"/>
                  </a:lnTo>
                  <a:lnTo>
                    <a:pt x="5349" y="0"/>
                  </a:lnTo>
                  <a:lnTo>
                    <a:pt x="19988" y="0"/>
                  </a:lnTo>
                  <a:lnTo>
                    <a:pt x="16188" y="19938"/>
                  </a:lnTo>
                  <a:lnTo>
                    <a:pt x="0" y="19938"/>
                  </a:lnTo>
                  <a:close/>
                </a:path>
              </a:pathLst>
            </a:custGeom>
            <a:solidFill>
              <a:srgbClr val="DFDFDF"/>
            </a:solidFill>
            <a:ln w="3175" cap="flat">
              <a:solidFill>
                <a:srgbClr val="000000"/>
              </a:solidFill>
              <a:prstDash val="solid"/>
              <a:round/>
              <a:headEnd type="none" w="sm" len="lg"/>
              <a:tailEnd type="none" w="sm" len="lg"/>
            </a:ln>
            <a:effectLst/>
          </p:spPr>
          <p:txBody>
            <a:bodyPr/>
            <a:lstStyle/>
            <a:p>
              <a:endParaRPr lang="en-US"/>
            </a:p>
          </p:txBody>
        </p:sp>
        <p:sp>
          <p:nvSpPr>
            <p:cNvPr id="17" name="Freeform 16"/>
            <p:cNvSpPr>
              <a:spLocks/>
            </p:cNvSpPr>
            <p:nvPr/>
          </p:nvSpPr>
          <p:spPr bwMode="auto">
            <a:xfrm>
              <a:off x="13957" y="0"/>
              <a:ext cx="6043" cy="20002"/>
            </a:xfrm>
            <a:custGeom>
              <a:avLst/>
              <a:gdLst/>
              <a:ahLst/>
              <a:cxnLst>
                <a:cxn ang="0">
                  <a:pos x="19497" y="568"/>
                </a:cxn>
                <a:cxn ang="0">
                  <a:pos x="19961" y="0"/>
                </a:cxn>
                <a:cxn ang="0">
                  <a:pos x="11141" y="15667"/>
                </a:cxn>
                <a:cxn ang="0">
                  <a:pos x="0" y="19981"/>
                </a:cxn>
                <a:cxn ang="0">
                  <a:pos x="6963" y="7039"/>
                </a:cxn>
                <a:cxn ang="0">
                  <a:pos x="7427" y="6358"/>
                </a:cxn>
              </a:cxnLst>
              <a:rect l="0" t="0" r="r" b="b"/>
              <a:pathLst>
                <a:path w="20000" h="20000">
                  <a:moveTo>
                    <a:pt x="19497" y="568"/>
                  </a:moveTo>
                  <a:lnTo>
                    <a:pt x="19961" y="0"/>
                  </a:lnTo>
                  <a:lnTo>
                    <a:pt x="11141" y="15667"/>
                  </a:lnTo>
                  <a:lnTo>
                    <a:pt x="0" y="19981"/>
                  </a:lnTo>
                  <a:lnTo>
                    <a:pt x="6963" y="7039"/>
                  </a:lnTo>
                  <a:lnTo>
                    <a:pt x="7427" y="6358"/>
                  </a:lnTo>
                </a:path>
              </a:pathLst>
            </a:custGeom>
            <a:solidFill>
              <a:srgbClr val="9F9F9F"/>
            </a:solidFill>
            <a:ln w="3175" cap="flat">
              <a:solidFill>
                <a:srgbClr val="000000"/>
              </a:solidFill>
              <a:prstDash val="solid"/>
              <a:round/>
              <a:headEnd type="none" w="sm" len="lg"/>
              <a:tailEnd type="none" w="sm" len="lg"/>
            </a:ln>
            <a:effectLst/>
          </p:spPr>
          <p:txBody>
            <a:bodyPr/>
            <a:lstStyle/>
            <a:p>
              <a:endParaRPr lang="en-US"/>
            </a:p>
          </p:txBody>
        </p:sp>
        <p:sp>
          <p:nvSpPr>
            <p:cNvPr id="18" name="Freeform 17"/>
            <p:cNvSpPr>
              <a:spLocks/>
            </p:cNvSpPr>
            <p:nvPr/>
          </p:nvSpPr>
          <p:spPr bwMode="auto">
            <a:xfrm>
              <a:off x="140" y="6358"/>
              <a:ext cx="13899" cy="13644"/>
            </a:xfrm>
            <a:custGeom>
              <a:avLst/>
              <a:gdLst/>
              <a:ahLst/>
              <a:cxnLst>
                <a:cxn ang="0">
                  <a:pos x="0" y="0"/>
                </a:cxn>
                <a:cxn ang="0">
                  <a:pos x="4037" y="19972"/>
                </a:cxn>
                <a:cxn ang="0">
                  <a:pos x="19983" y="19972"/>
                </a:cxn>
              </a:cxnLst>
              <a:rect l="0" t="0" r="r" b="b"/>
              <a:pathLst>
                <a:path w="20000" h="20000">
                  <a:moveTo>
                    <a:pt x="0" y="0"/>
                  </a:moveTo>
                  <a:lnTo>
                    <a:pt x="4037" y="19972"/>
                  </a:lnTo>
                  <a:lnTo>
                    <a:pt x="19983" y="19972"/>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19" name="Freeform 18"/>
            <p:cNvSpPr>
              <a:spLocks/>
            </p:cNvSpPr>
            <p:nvPr/>
          </p:nvSpPr>
          <p:spPr bwMode="auto">
            <a:xfrm>
              <a:off x="210" y="114"/>
              <a:ext cx="19650" cy="6944"/>
            </a:xfrm>
            <a:custGeom>
              <a:avLst/>
              <a:gdLst/>
              <a:ahLst/>
              <a:cxnLst>
                <a:cxn ang="0">
                  <a:pos x="0" y="19619"/>
                </a:cxn>
                <a:cxn ang="0">
                  <a:pos x="16133" y="19946"/>
                </a:cxn>
                <a:cxn ang="0">
                  <a:pos x="19917" y="2616"/>
                </a:cxn>
                <a:cxn ang="0">
                  <a:pos x="19988" y="0"/>
                </a:cxn>
                <a:cxn ang="0">
                  <a:pos x="16133" y="17657"/>
                </a:cxn>
              </a:cxnLst>
              <a:rect l="0" t="0" r="r" b="b"/>
              <a:pathLst>
                <a:path w="20000" h="20000">
                  <a:moveTo>
                    <a:pt x="0" y="19619"/>
                  </a:moveTo>
                  <a:lnTo>
                    <a:pt x="16133" y="19946"/>
                  </a:lnTo>
                  <a:lnTo>
                    <a:pt x="19917" y="2616"/>
                  </a:lnTo>
                  <a:lnTo>
                    <a:pt x="19988" y="0"/>
                  </a:lnTo>
                  <a:lnTo>
                    <a:pt x="16133" y="17657"/>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0" name="Freeform 19"/>
            <p:cNvSpPr>
              <a:spLocks/>
            </p:cNvSpPr>
            <p:nvPr/>
          </p:nvSpPr>
          <p:spPr bwMode="auto">
            <a:xfrm>
              <a:off x="5400" y="341"/>
              <a:ext cx="82" cy="5923"/>
            </a:xfrm>
            <a:custGeom>
              <a:avLst/>
              <a:gdLst/>
              <a:ahLst/>
              <a:cxnLst>
                <a:cxn ang="0">
                  <a:pos x="17143" y="0"/>
                </a:cxn>
                <a:cxn ang="0">
                  <a:pos x="0" y="0"/>
                </a:cxn>
                <a:cxn ang="0">
                  <a:pos x="17143" y="0"/>
                </a:cxn>
                <a:cxn ang="0">
                  <a:pos x="0" y="0"/>
                </a:cxn>
                <a:cxn ang="0">
                  <a:pos x="17143" y="0"/>
                </a:cxn>
                <a:cxn ang="0">
                  <a:pos x="17143" y="19936"/>
                </a:cxn>
              </a:cxnLst>
              <a:rect l="0" t="0" r="r" b="b"/>
              <a:pathLst>
                <a:path w="20000" h="20000">
                  <a:moveTo>
                    <a:pt x="17143" y="0"/>
                  </a:moveTo>
                  <a:lnTo>
                    <a:pt x="0" y="0"/>
                  </a:lnTo>
                  <a:lnTo>
                    <a:pt x="17143" y="0"/>
                  </a:lnTo>
                  <a:lnTo>
                    <a:pt x="0" y="0"/>
                  </a:lnTo>
                  <a:lnTo>
                    <a:pt x="17143" y="0"/>
                  </a:lnTo>
                  <a:lnTo>
                    <a:pt x="17143" y="19936"/>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1" name="Freeform 20"/>
            <p:cNvSpPr>
              <a:spLocks/>
            </p:cNvSpPr>
            <p:nvPr/>
          </p:nvSpPr>
          <p:spPr bwMode="auto">
            <a:xfrm>
              <a:off x="5470" y="908"/>
              <a:ext cx="13829" cy="19"/>
            </a:xfrm>
            <a:custGeom>
              <a:avLst/>
              <a:gdLst/>
              <a:ahLst/>
              <a:cxnLst>
                <a:cxn ang="0">
                  <a:pos x="0" y="0"/>
                </a:cxn>
                <a:cxn ang="0">
                  <a:pos x="19983" y="0"/>
                </a:cxn>
              </a:cxnLst>
              <a:rect l="0" t="0" r="r" b="b"/>
              <a:pathLst>
                <a:path w="20000" h="20000">
                  <a:moveTo>
                    <a:pt x="0" y="0"/>
                  </a:moveTo>
                  <a:lnTo>
                    <a:pt x="19983" y="0"/>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2" name="Freeform 21"/>
            <p:cNvSpPr>
              <a:spLocks/>
            </p:cNvSpPr>
            <p:nvPr/>
          </p:nvSpPr>
          <p:spPr bwMode="auto">
            <a:xfrm>
              <a:off x="631" y="908"/>
              <a:ext cx="4921" cy="5583"/>
            </a:xfrm>
            <a:custGeom>
              <a:avLst/>
              <a:gdLst/>
              <a:ahLst/>
              <a:cxnLst>
                <a:cxn ang="0">
                  <a:pos x="0" y="19932"/>
                </a:cxn>
                <a:cxn ang="0">
                  <a:pos x="19952" y="0"/>
                </a:cxn>
              </a:cxnLst>
              <a:rect l="0" t="0" r="r" b="b"/>
              <a:pathLst>
                <a:path w="20000" h="20000">
                  <a:moveTo>
                    <a:pt x="0" y="19932"/>
                  </a:moveTo>
                  <a:lnTo>
                    <a:pt x="19952" y="0"/>
                  </a:lnTo>
                </a:path>
              </a:pathLst>
            </a:custGeom>
            <a:noFill/>
            <a:ln w="3175" cap="flat">
              <a:solidFill>
                <a:srgbClr val="000000"/>
              </a:solidFill>
              <a:prstDash val="solid"/>
              <a:round/>
              <a:headEnd type="none" w="sm" len="lg"/>
              <a:tailEnd type="none" w="sm" len="lg"/>
            </a:ln>
            <a:effectLst/>
          </p:spPr>
          <p:txBody>
            <a:bodyPr/>
            <a:lstStyle/>
            <a:p>
              <a:endParaRPr lang="en-US"/>
            </a:p>
          </p:txBody>
        </p:sp>
      </p:grpSp>
      <p:sp>
        <p:nvSpPr>
          <p:cNvPr id="23" name="Line 20"/>
          <p:cNvSpPr>
            <a:spLocks noChangeShapeType="1"/>
          </p:cNvSpPr>
          <p:nvPr/>
        </p:nvSpPr>
        <p:spPr bwMode="auto">
          <a:xfrm>
            <a:off x="9813174" y="4814888"/>
            <a:ext cx="708025" cy="0"/>
          </a:xfrm>
          <a:prstGeom prst="line">
            <a:avLst/>
          </a:prstGeom>
          <a:noFill/>
          <a:ln w="9525">
            <a:solidFill>
              <a:schemeClr val="tx1"/>
            </a:solidFill>
            <a:round/>
            <a:headEnd/>
            <a:tailEnd/>
          </a:ln>
          <a:effectLst/>
        </p:spPr>
        <p:txBody>
          <a:bodyPr wrap="none" anchor="ctr"/>
          <a:lstStyle/>
          <a:p>
            <a:endParaRPr lang="en-US"/>
          </a:p>
        </p:txBody>
      </p:sp>
      <p:sp>
        <p:nvSpPr>
          <p:cNvPr id="24" name="Line 21"/>
          <p:cNvSpPr>
            <a:spLocks noChangeShapeType="1"/>
          </p:cNvSpPr>
          <p:nvPr/>
        </p:nvSpPr>
        <p:spPr bwMode="auto">
          <a:xfrm flipH="1">
            <a:off x="10521200" y="4814888"/>
            <a:ext cx="0" cy="457200"/>
          </a:xfrm>
          <a:prstGeom prst="line">
            <a:avLst/>
          </a:prstGeom>
          <a:noFill/>
          <a:ln w="9525">
            <a:solidFill>
              <a:schemeClr val="tx1"/>
            </a:solidFill>
            <a:round/>
            <a:headEnd/>
            <a:tailEnd type="triangle" w="med" len="med"/>
          </a:ln>
          <a:effectLst/>
        </p:spPr>
        <p:txBody>
          <a:bodyPr wrap="none" anchor="ctr"/>
          <a:lstStyle/>
          <a:p>
            <a:endParaRPr lang="en-US"/>
          </a:p>
        </p:txBody>
      </p:sp>
      <p:graphicFrame>
        <p:nvGraphicFramePr>
          <p:cNvPr id="25" name="Object 24"/>
          <p:cNvGraphicFramePr>
            <a:graphicFrameLocks noChangeAspect="1"/>
          </p:cNvGraphicFramePr>
          <p:nvPr>
            <p:extLst/>
          </p:nvPr>
        </p:nvGraphicFramePr>
        <p:xfrm>
          <a:off x="10275138" y="5546725"/>
          <a:ext cx="431800" cy="431800"/>
        </p:xfrm>
        <a:graphic>
          <a:graphicData uri="http://schemas.openxmlformats.org/presentationml/2006/ole">
            <mc:AlternateContent xmlns:mc="http://schemas.openxmlformats.org/markup-compatibility/2006">
              <mc:Choice xmlns:v="urn:schemas-microsoft-com:vml" Requires="v">
                <p:oleObj spid="_x0000_s4104" name="Document" r:id="rId3" imgW="433080" imgH="432720" progId="Word.Document.8">
                  <p:embed/>
                </p:oleObj>
              </mc:Choice>
              <mc:Fallback>
                <p:oleObj name="Document" r:id="rId3" imgW="433080" imgH="432720" progId="Word.Document.8">
                  <p:embed/>
                  <p:pic>
                    <p:nvPicPr>
                      <p:cNvPr id="25"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5138" y="554672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8212975" y="4564063"/>
            <a:ext cx="1673225" cy="457200"/>
            <a:chOff x="1408" y="2838"/>
            <a:chExt cx="1054" cy="288"/>
          </a:xfrm>
        </p:grpSpPr>
        <p:sp>
          <p:nvSpPr>
            <p:cNvPr id="27" name="Text Box 26"/>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28" name="AutoShape 27"/>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29" name="Group 28"/>
          <p:cNvGrpSpPr>
            <a:grpSpLocks/>
          </p:cNvGrpSpPr>
          <p:nvPr/>
        </p:nvGrpSpPr>
        <p:grpSpPr bwMode="auto">
          <a:xfrm>
            <a:off x="8212975" y="5345113"/>
            <a:ext cx="1673225" cy="457200"/>
            <a:chOff x="1408" y="2838"/>
            <a:chExt cx="1054" cy="288"/>
          </a:xfrm>
        </p:grpSpPr>
        <p:sp>
          <p:nvSpPr>
            <p:cNvPr id="30" name="Text Box 29"/>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31" name="AutoShape 30"/>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32" name="Content Placeholder 2"/>
          <p:cNvSpPr txBox="1">
            <a:spLocks/>
          </p:cNvSpPr>
          <p:nvPr/>
        </p:nvSpPr>
        <p:spPr>
          <a:xfrm>
            <a:off x="228600" y="1371600"/>
            <a:ext cx="5337694" cy="1600200"/>
          </a:xfrm>
          <a:prstGeom prst="rect">
            <a:avLst/>
          </a:prstGeom>
        </p:spPr>
        <p:txBody>
          <a:bodyPr vert="horz" lIns="91440" tIns="45720" rIns="91440" bIns="45720" rtlCol="0">
            <a:normAutofit/>
          </a:bodyPr>
          <a:lstStyle/>
          <a:p>
            <a:pPr marL="342900" lvl="0" indent="-342900" algn="just">
              <a:lnSpc>
                <a:spcPct val="90000"/>
              </a:lnSpc>
              <a:spcBef>
                <a:spcPct val="20000"/>
              </a:spcBef>
              <a:defRPr/>
            </a:pPr>
            <a:r>
              <a:rPr lang="en-US" sz="2400" b="1" dirty="0" smtClean="0">
                <a:latin typeface="+mj-lt"/>
                <a:ea typeface="Times New Roman" panose="02020603050405020304" pitchFamily="18" charset="0"/>
                <a:cs typeface="Times New Roman" panose="02020603050405020304" pitchFamily="18" charset="0"/>
              </a:rPr>
              <a:t>Convenient </a:t>
            </a:r>
            <a:r>
              <a:rPr lang="en-US" sz="2400" dirty="0" smtClean="0">
                <a:latin typeface="+mj-lt"/>
                <a:ea typeface="Times New Roman" panose="02020603050405020304" pitchFamily="18" charset="0"/>
                <a:cs typeface="Times New Roman" panose="02020603050405020304" pitchFamily="18" charset="0"/>
              </a:rPr>
              <a:t>— Immutable objects are convenient because several references can point to the same object safely.</a:t>
            </a:r>
            <a:endParaRPr kumimoji="0" lang="en-US" sz="2400" b="0"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
        <p:nvSpPr>
          <p:cNvPr id="33" name="TextBox 32"/>
          <p:cNvSpPr txBox="1"/>
          <p:nvPr/>
        </p:nvSpPr>
        <p:spPr>
          <a:xfrm>
            <a:off x="190499" y="2956679"/>
            <a:ext cx="5375795" cy="286232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name</a:t>
            </a:r>
            <a:r>
              <a:rPr lang="en-US" dirty="0" smtClean="0">
                <a:solidFill>
                  <a:srgbClr val="000000"/>
                </a:solidFill>
                <a:latin typeface="Consolas"/>
              </a:rPr>
              <a:t>=</a:t>
            </a:r>
            <a:r>
              <a:rPr lang="en-US" dirty="0" smtClean="0">
                <a:solidFill>
                  <a:srgbClr val="2A00FF"/>
                </a:solidFill>
                <a:latin typeface="Consolas"/>
              </a:rPr>
              <a:t>"DIET - Rajkot"</a:t>
            </a:r>
            <a:r>
              <a:rPr lang="en-US" dirty="0" smtClean="0">
                <a:solidFill>
                  <a:srgbClr val="000000"/>
                </a:solidFill>
                <a:latin typeface="Consolas"/>
              </a:rPr>
              <a:t>;</a:t>
            </a:r>
          </a:p>
          <a:p>
            <a:r>
              <a:rPr lang="en-US" i="1" dirty="0" err="1" smtClean="0">
                <a:solidFill>
                  <a:srgbClr val="000000"/>
                </a:solidFill>
                <a:latin typeface="Consolas"/>
              </a:rPr>
              <a:t>foo</a:t>
            </a:r>
            <a:r>
              <a:rPr lang="en-US" i="1" dirty="0" smtClean="0">
                <a:solidFill>
                  <a:srgbClr val="000000"/>
                </a:solidFill>
                <a:latin typeface="Consolas"/>
              </a:rPr>
              <a:t>(</a:t>
            </a:r>
            <a:r>
              <a:rPr lang="en-US" i="1" dirty="0" smtClean="0">
                <a:solidFill>
                  <a:srgbClr val="6A3E3E"/>
                </a:solidFill>
                <a:latin typeface="Consolas"/>
              </a:rPr>
              <a:t>name</a:t>
            </a:r>
            <a:r>
              <a:rPr lang="en-US" i="1" dirty="0" smtClean="0">
                <a:solidFill>
                  <a:srgbClr val="000000"/>
                </a:solidFill>
                <a:latin typeface="Consolas"/>
              </a:rPr>
              <a:t>);</a:t>
            </a:r>
          </a:p>
          <a:p>
            <a:r>
              <a:rPr lang="en-IN" dirty="0" smtClean="0">
                <a:solidFill>
                  <a:srgbClr val="3F7F5F"/>
                </a:solidFill>
                <a:latin typeface="Consolas"/>
              </a:rPr>
              <a:t>//Some operations on String </a:t>
            </a:r>
            <a:r>
              <a:rPr lang="en-IN" b="1" dirty="0" smtClean="0">
                <a:solidFill>
                  <a:srgbClr val="3F7F5F"/>
                </a:solidFill>
                <a:latin typeface="Consolas"/>
              </a:rPr>
              <a:t>name</a:t>
            </a:r>
            <a:endParaRPr lang="en-IN" dirty="0" smtClean="0">
              <a:solidFill>
                <a:srgbClr val="3F7F5F"/>
              </a:solidFill>
              <a:latin typeface="Consolas"/>
            </a:endParaRPr>
          </a:p>
          <a:p>
            <a:r>
              <a:rPr lang="en-US" dirty="0" err="1" smtClean="0">
                <a:solidFill>
                  <a:srgbClr val="6A3E3E"/>
                </a:solidFill>
                <a:latin typeface="Consolas"/>
              </a:rPr>
              <a:t>name</a:t>
            </a:r>
            <a:r>
              <a:rPr lang="en-US" dirty="0" err="1" smtClean="0">
                <a:latin typeface="Consolas"/>
              </a:rPr>
              <a:t>.substring</a:t>
            </a:r>
            <a:r>
              <a:rPr lang="en-US" dirty="0" smtClean="0">
                <a:latin typeface="Consolas"/>
              </a:rPr>
              <a:t>(7,13);</a:t>
            </a:r>
            <a:endParaRPr lang="en-US" i="1" dirty="0" smtClean="0">
              <a:latin typeface="Consolas"/>
            </a:endParaRPr>
          </a:p>
          <a:p>
            <a:r>
              <a:rPr lang="en-US" i="1" dirty="0" smtClean="0">
                <a:solidFill>
                  <a:srgbClr val="000000"/>
                </a:solidFill>
                <a:latin typeface="Consolas"/>
              </a:rPr>
              <a:t>bar(</a:t>
            </a:r>
            <a:r>
              <a:rPr lang="en-US" i="1" dirty="0" smtClean="0">
                <a:solidFill>
                  <a:srgbClr val="6A3E3E"/>
                </a:solidFill>
                <a:latin typeface="Consolas"/>
              </a:rPr>
              <a:t>name</a:t>
            </a:r>
            <a:r>
              <a:rPr lang="en-US" i="1" dirty="0" smtClean="0">
                <a:solidFill>
                  <a:srgbClr val="000000"/>
                </a:solidFill>
                <a:latin typeface="Consolas"/>
              </a:rPr>
              <a:t>); </a:t>
            </a:r>
          </a:p>
          <a:p>
            <a:r>
              <a:rPr lang="en-US" dirty="0" smtClean="0">
                <a:solidFill>
                  <a:srgbClr val="3F7F5F"/>
                </a:solidFill>
                <a:latin typeface="Consolas"/>
              </a:rPr>
              <a:t>/* we will be sure that the value of name will be same for </a:t>
            </a:r>
            <a:r>
              <a:rPr lang="en-US" dirty="0" err="1" smtClean="0">
                <a:solidFill>
                  <a:srgbClr val="3F7F5F"/>
                </a:solidFill>
                <a:latin typeface="Consolas"/>
              </a:rPr>
              <a:t>foo</a:t>
            </a:r>
            <a:r>
              <a:rPr lang="en-US" dirty="0" smtClean="0">
                <a:solidFill>
                  <a:srgbClr val="3F7F5F"/>
                </a:solidFill>
                <a:latin typeface="Consolas"/>
              </a:rPr>
              <a:t>() as well as bar() as String is </a:t>
            </a:r>
            <a:r>
              <a:rPr lang="en-US" b="1" dirty="0" smtClean="0">
                <a:solidFill>
                  <a:srgbClr val="3F7F5F"/>
                </a:solidFill>
                <a:latin typeface="Consolas"/>
              </a:rPr>
              <a:t>immutable</a:t>
            </a:r>
            <a:r>
              <a:rPr lang="en-US" dirty="0" smtClean="0">
                <a:solidFill>
                  <a:srgbClr val="3F7F5F"/>
                </a:solidFill>
                <a:latin typeface="Consolas"/>
              </a:rPr>
              <a:t> its value will be same for both the functions.</a:t>
            </a:r>
          </a:p>
          <a:p>
            <a:r>
              <a:rPr lang="en-US" dirty="0" smtClean="0">
                <a:solidFill>
                  <a:srgbClr val="3F7F5F"/>
                </a:solidFill>
                <a:latin typeface="Consolas"/>
              </a:rPr>
              <a:t> */	</a:t>
            </a:r>
            <a:endParaRPr lang="en-US" dirty="0" smtClean="0">
              <a:solidFill>
                <a:srgbClr val="000000"/>
              </a:solidFill>
              <a:latin typeface="Consolas"/>
            </a:endParaRPr>
          </a:p>
        </p:txBody>
      </p:sp>
      <p:cxnSp>
        <p:nvCxnSpPr>
          <p:cNvPr id="34" name="Straight Arrow Connector 33"/>
          <p:cNvCxnSpPr>
            <a:stCxn id="9" idx="3"/>
            <a:endCxn id="28" idx="1"/>
          </p:cNvCxnSpPr>
          <p:nvPr/>
        </p:nvCxnSpPr>
        <p:spPr>
          <a:xfrm flipV="1">
            <a:off x="7325563" y="4804570"/>
            <a:ext cx="1033462" cy="7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animBg="1"/>
      <p:bldP spid="9" grpId="0" animBg="1"/>
      <p:bldP spid="13" grpId="0" animBg="1"/>
      <p:bldP spid="14" grpId="0" animBg="1"/>
      <p:bldP spid="23" grpId="0" animBg="1"/>
      <p:bldP spid="24" grpId="0" animBg="1"/>
      <p:bldP spid="32" grpId="0" build="p"/>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String Methods — </a:t>
            </a:r>
            <a:r>
              <a:rPr lang="en-US" dirty="0">
                <a:solidFill>
                  <a:schemeClr val="tx1"/>
                </a:solidFill>
              </a:rPr>
              <a:t>length</a:t>
            </a:r>
            <a:r>
              <a:rPr lang="en-US" dirty="0"/>
              <a:t>, </a:t>
            </a:r>
            <a:r>
              <a:rPr lang="en-US" dirty="0" err="1">
                <a:solidFill>
                  <a:schemeClr val="tx1"/>
                </a:solidFill>
              </a:rPr>
              <a:t>charAt</a:t>
            </a:r>
            <a:endParaRPr lang="en-US" dirty="0"/>
          </a:p>
        </p:txBody>
      </p:sp>
      <p:sp>
        <p:nvSpPr>
          <p:cNvPr id="6" name="Rectangle 4"/>
          <p:cNvSpPr>
            <a:spLocks noGrp="1" noChangeArrowheads="1"/>
          </p:cNvSpPr>
          <p:nvPr>
            <p:ph idx="1"/>
          </p:nvPr>
        </p:nvSpPr>
        <p:spPr>
          <a:xfrm>
            <a:off x="304800" y="1266825"/>
            <a:ext cx="2178050" cy="552450"/>
          </a:xfrm>
          <a:noFill/>
          <a:ln/>
        </p:spPr>
        <p:txBody>
          <a:bodyPr>
            <a:normAutofit/>
          </a:bodyPr>
          <a:lstStyle/>
          <a:p>
            <a:pPr marL="342900" indent="-342900">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a:t>
            </a:r>
            <a:r>
              <a:rPr lang="en-US" sz="2400" b="1" dirty="0">
                <a:latin typeface="Cambria" pitchFamily="18" charset="0"/>
                <a:ea typeface="Cambria" pitchFamily="18" charset="0"/>
              </a:rPr>
              <a:t>length</a:t>
            </a:r>
            <a:r>
              <a:rPr lang="en-US" sz="2400" dirty="0" smtClean="0">
                <a:latin typeface="Cambria" pitchFamily="18" charset="0"/>
                <a:ea typeface="Cambria" pitchFamily="18" charset="0"/>
              </a:rPr>
              <a:t>();</a:t>
            </a:r>
          </a:p>
        </p:txBody>
      </p:sp>
      <p:sp>
        <p:nvSpPr>
          <p:cNvPr id="7" name="Rectangle 5"/>
          <p:cNvSpPr>
            <a:spLocks noChangeArrowheads="1"/>
          </p:cNvSpPr>
          <p:nvPr/>
        </p:nvSpPr>
        <p:spPr bwMode="auto">
          <a:xfrm>
            <a:off x="2438400" y="1295400"/>
            <a:ext cx="6400801" cy="609600"/>
          </a:xfrm>
          <a:prstGeom prst="rect">
            <a:avLst/>
          </a:prstGeom>
          <a:noFill/>
          <a:ln w="9525">
            <a:noFill/>
            <a:miter lim="800000"/>
            <a:headEnd/>
            <a:tailEnd/>
          </a:ln>
        </p:spPr>
        <p:txBody>
          <a:bodyPr/>
          <a:lstStyle/>
          <a:p>
            <a:pPr marL="342900" indent="-342900" eaLnBrk="1" hangingPunct="1">
              <a:spcBef>
                <a:spcPct val="0"/>
              </a:spcBef>
              <a:buClr>
                <a:schemeClr val="accent1"/>
              </a:buClr>
              <a:buSzPct val="70000"/>
              <a:buFont typeface="Wingdings" pitchFamily="2" charset="2"/>
              <a:buChar char="n"/>
            </a:pPr>
            <a:r>
              <a:rPr lang="en-US" sz="2400" dirty="0"/>
              <a:t>Returns the number of characters in the </a:t>
            </a:r>
            <a:r>
              <a:rPr lang="en-US" sz="2400" dirty="0" smtClean="0"/>
              <a:t>string</a:t>
            </a:r>
          </a:p>
        </p:txBody>
      </p:sp>
      <p:sp>
        <p:nvSpPr>
          <p:cNvPr id="8" name="Text Box 6"/>
          <p:cNvSpPr txBox="1">
            <a:spLocks noChangeArrowheads="1"/>
          </p:cNvSpPr>
          <p:nvPr/>
        </p:nvSpPr>
        <p:spPr bwMode="auto">
          <a:xfrm>
            <a:off x="6369050" y="5219700"/>
            <a:ext cx="1111250" cy="461665"/>
          </a:xfrm>
          <a:prstGeom prst="rect">
            <a:avLst/>
          </a:prstGeom>
          <a:noFill/>
          <a:ln w="9525">
            <a:noFill/>
            <a:miter lim="800000"/>
            <a:headEnd/>
            <a:tailEnd/>
          </a:ln>
          <a:effectLst/>
        </p:spPr>
        <p:txBody>
          <a:bodyPr>
            <a:spAutoFit/>
          </a:bodyPr>
          <a:lstStyle/>
          <a:p>
            <a:r>
              <a:rPr lang="en-US" sz="2400" dirty="0" smtClean="0"/>
              <a:t>'n</a:t>
            </a:r>
            <a:r>
              <a:rPr lang="en-US" sz="2400" dirty="0"/>
              <a:t>'</a:t>
            </a:r>
          </a:p>
        </p:txBody>
      </p:sp>
      <p:sp>
        <p:nvSpPr>
          <p:cNvPr id="9" name="Text Box 8"/>
          <p:cNvSpPr txBox="1">
            <a:spLocks noChangeArrowheads="1"/>
          </p:cNvSpPr>
          <p:nvPr/>
        </p:nvSpPr>
        <p:spPr bwMode="auto">
          <a:xfrm>
            <a:off x="5940425" y="4724400"/>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0" name="Line 10"/>
          <p:cNvSpPr>
            <a:spLocks noChangeShapeType="1"/>
          </p:cNvSpPr>
          <p:nvPr/>
        </p:nvSpPr>
        <p:spPr bwMode="auto">
          <a:xfrm>
            <a:off x="4191000" y="5480050"/>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1" name="Text Box 11"/>
          <p:cNvSpPr txBox="1">
            <a:spLocks noChangeArrowheads="1"/>
          </p:cNvSpPr>
          <p:nvPr/>
        </p:nvSpPr>
        <p:spPr bwMode="auto">
          <a:xfrm>
            <a:off x="914400" y="4164012"/>
            <a:ext cx="76962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Character positions in strings </a:t>
            </a:r>
            <a:r>
              <a:rPr lang="en-US" sz="2400" dirty="0" smtClean="0"/>
              <a:t>starts from</a:t>
            </a:r>
            <a:r>
              <a:rPr lang="en-US" sz="2400" b="1" dirty="0" smtClean="0"/>
              <a:t> </a:t>
            </a:r>
            <a:r>
              <a:rPr lang="en-US" sz="2400" b="1" dirty="0"/>
              <a:t>0</a:t>
            </a:r>
            <a:r>
              <a:rPr lang="en-US" sz="2400" dirty="0"/>
              <a:t> – just like arrays.</a:t>
            </a:r>
          </a:p>
        </p:txBody>
      </p:sp>
      <p:sp>
        <p:nvSpPr>
          <p:cNvPr id="12" name="Line 12"/>
          <p:cNvSpPr>
            <a:spLocks noChangeShapeType="1"/>
          </p:cNvSpPr>
          <p:nvPr/>
        </p:nvSpPr>
        <p:spPr bwMode="auto">
          <a:xfrm flipV="1">
            <a:off x="1828800" y="3787775"/>
            <a:ext cx="0" cy="374650"/>
          </a:xfrm>
          <a:prstGeom prst="line">
            <a:avLst/>
          </a:prstGeom>
          <a:noFill/>
          <a:ln w="9525">
            <a:solidFill>
              <a:srgbClr val="FF0000"/>
            </a:solidFill>
            <a:round/>
            <a:headEnd/>
            <a:tailEnd type="stealth" w="med" len="med"/>
          </a:ln>
          <a:effectLst/>
        </p:spPr>
        <p:txBody>
          <a:bodyPr wrap="none" anchor="ctr"/>
          <a:lstStyle/>
          <a:p>
            <a:endParaRPr lang="en-US"/>
          </a:p>
        </p:txBody>
      </p:sp>
      <p:sp>
        <p:nvSpPr>
          <p:cNvPr id="13" name="TextBox 12"/>
          <p:cNvSpPr txBox="1"/>
          <p:nvPr/>
        </p:nvSpPr>
        <p:spPr>
          <a:xfrm>
            <a:off x="1219200" y="5319494"/>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Window"</a:t>
            </a:r>
            <a:r>
              <a:rPr lang="en-US" dirty="0" err="1" smtClean="0">
                <a:solidFill>
                  <a:srgbClr val="000000"/>
                </a:solidFill>
                <a:latin typeface="Consolas"/>
              </a:rPr>
              <a:t>.charAt</a:t>
            </a:r>
            <a:r>
              <a:rPr lang="en-US" dirty="0" smtClean="0">
                <a:solidFill>
                  <a:srgbClr val="000000"/>
                </a:solidFill>
                <a:latin typeface="Consolas"/>
              </a:rPr>
              <a:t> (2);</a:t>
            </a:r>
            <a:endParaRPr lang="en-US" dirty="0">
              <a:solidFill>
                <a:srgbClr val="000000"/>
              </a:solidFill>
              <a:latin typeface="Consolas"/>
            </a:endParaRPr>
          </a:p>
        </p:txBody>
      </p:sp>
      <p:sp>
        <p:nvSpPr>
          <p:cNvPr id="14" name="Rectangle 4"/>
          <p:cNvSpPr txBox="1">
            <a:spLocks noChangeArrowheads="1"/>
          </p:cNvSpPr>
          <p:nvPr/>
        </p:nvSpPr>
        <p:spPr>
          <a:xfrm>
            <a:off x="304800" y="3200400"/>
            <a:ext cx="2178050" cy="552450"/>
          </a:xfrm>
          <a:prstGeom prst="rect">
            <a:avLst/>
          </a:prstGeom>
          <a:noFill/>
          <a:ln/>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int</a:t>
            </a:r>
            <a:r>
              <a:rPr kumimoji="0" lang="en-US" sz="2400" b="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 </a:t>
            </a:r>
            <a:r>
              <a:rPr kumimoji="0" lang="en-US" sz="2400" b="1"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charAt</a:t>
            </a:r>
            <a:r>
              <a:rPr kumimoji="0" lang="en-US" sz="240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a:t>
            </a:r>
            <a:r>
              <a:rPr kumimoji="0" lang="en-US" sz="2400"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i</a:t>
            </a:r>
            <a:r>
              <a:rPr kumimoji="0" lang="en-US" sz="2400" b="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a:t>
            </a:r>
          </a:p>
        </p:txBody>
      </p:sp>
      <p:sp>
        <p:nvSpPr>
          <p:cNvPr id="15" name="Rectangle 5"/>
          <p:cNvSpPr>
            <a:spLocks noChangeArrowheads="1"/>
          </p:cNvSpPr>
          <p:nvPr/>
        </p:nvSpPr>
        <p:spPr bwMode="auto">
          <a:xfrm>
            <a:off x="2438400" y="3228975"/>
            <a:ext cx="6400801" cy="609600"/>
          </a:xfrm>
          <a:prstGeom prst="rect">
            <a:avLst/>
          </a:prstGeom>
          <a:noFill/>
          <a:ln w="9525">
            <a:noFill/>
            <a:miter lim="800000"/>
            <a:headEnd/>
            <a:tailEnd/>
          </a:ln>
        </p:spPr>
        <p:txBody>
          <a:bodyPr/>
          <a:lstStyle/>
          <a:p>
            <a:pPr marL="342900" indent="-342900">
              <a:spcBef>
                <a:spcPct val="0"/>
              </a:spcBef>
              <a:buClr>
                <a:schemeClr val="accent1"/>
              </a:buClr>
              <a:buSzPct val="70000"/>
              <a:buFont typeface="Wingdings" pitchFamily="2" charset="2"/>
              <a:buChar char="n"/>
            </a:pPr>
            <a:r>
              <a:rPr lang="en-US" sz="2400" dirty="0" smtClean="0"/>
              <a:t>Returns the char at position </a:t>
            </a:r>
            <a:r>
              <a:rPr lang="en-US" sz="2400" dirty="0" err="1" smtClean="0"/>
              <a:t>i</a:t>
            </a:r>
            <a:r>
              <a:rPr lang="en-US" sz="2400" dirty="0" smtClean="0"/>
              <a:t>.</a:t>
            </a:r>
          </a:p>
        </p:txBody>
      </p:sp>
      <p:sp>
        <p:nvSpPr>
          <p:cNvPr id="16" name="Text Box 6"/>
          <p:cNvSpPr txBox="1">
            <a:spLocks noChangeArrowheads="1"/>
          </p:cNvSpPr>
          <p:nvPr/>
        </p:nvSpPr>
        <p:spPr bwMode="auto">
          <a:xfrm>
            <a:off x="6369050" y="2197874"/>
            <a:ext cx="1111250" cy="461665"/>
          </a:xfrm>
          <a:prstGeom prst="rect">
            <a:avLst/>
          </a:prstGeom>
          <a:noFill/>
          <a:ln w="9525">
            <a:noFill/>
            <a:miter lim="800000"/>
            <a:headEnd/>
            <a:tailEnd/>
          </a:ln>
          <a:effectLst/>
        </p:spPr>
        <p:txBody>
          <a:bodyPr>
            <a:spAutoFit/>
          </a:bodyPr>
          <a:lstStyle/>
          <a:p>
            <a:r>
              <a:rPr lang="en-US" sz="1600" dirty="0"/>
              <a:t> </a:t>
            </a:r>
            <a:r>
              <a:rPr lang="en-US" sz="2400" dirty="0" smtClean="0"/>
              <a:t>7</a:t>
            </a:r>
            <a:endParaRPr lang="en-US" sz="2400" dirty="0"/>
          </a:p>
        </p:txBody>
      </p:sp>
      <p:sp>
        <p:nvSpPr>
          <p:cNvPr id="17" name="Text Box 8"/>
          <p:cNvSpPr txBox="1">
            <a:spLocks noChangeArrowheads="1"/>
          </p:cNvSpPr>
          <p:nvPr/>
        </p:nvSpPr>
        <p:spPr bwMode="auto">
          <a:xfrm>
            <a:off x="5940425" y="1702574"/>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8" name="Line 10"/>
          <p:cNvSpPr>
            <a:spLocks noChangeShapeType="1"/>
          </p:cNvSpPr>
          <p:nvPr/>
        </p:nvSpPr>
        <p:spPr bwMode="auto">
          <a:xfrm>
            <a:off x="4191000" y="2458224"/>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9" name="TextBox 18"/>
          <p:cNvSpPr txBox="1"/>
          <p:nvPr/>
        </p:nvSpPr>
        <p:spPr>
          <a:xfrm>
            <a:off x="1219200" y="2297668"/>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Problem"</a:t>
            </a:r>
            <a:r>
              <a:rPr lang="en-US" dirty="0" err="1" smtClean="0">
                <a:solidFill>
                  <a:srgbClr val="000000"/>
                </a:solidFill>
                <a:latin typeface="Consolas"/>
              </a:rPr>
              <a:t>.length</a:t>
            </a:r>
            <a:r>
              <a:rPr lang="en-US" dirty="0" smtClean="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37948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P spid="8" grpId="0" autoUpdateAnimBg="0"/>
      <p:bldP spid="9" grpId="0"/>
      <p:bldP spid="10" grpId="0" animBg="1"/>
      <p:bldP spid="11" grpId="0" animBg="1"/>
      <p:bldP spid="12" grpId="0" animBg="1"/>
      <p:bldP spid="13" grpId="0" animBg="1"/>
      <p:bldP spid="14" grpId="0" animBg="1"/>
      <p:bldP spid="15" grpId="0"/>
      <p:bldP spid="16" grpId="0" autoUpdateAnimBg="0"/>
      <p:bldP spid="17" grpId="0"/>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a:t>
            </a:r>
            <a:r>
              <a:rPr lang="en-US" dirty="0">
                <a:solidFill>
                  <a:schemeClr val="tx1"/>
                </a:solidFill>
              </a:rPr>
              <a:t>substring</a:t>
            </a:r>
            <a:endParaRPr lang="en-US" dirty="0"/>
          </a:p>
        </p:txBody>
      </p:sp>
      <p:sp>
        <p:nvSpPr>
          <p:cNvPr id="4" name="Rectangle 17"/>
          <p:cNvSpPr>
            <a:spLocks noGrp="1" noChangeArrowheads="1"/>
          </p:cNvSpPr>
          <p:nvPr>
            <p:ph idx="1"/>
          </p:nvPr>
        </p:nvSpPr>
        <p:spPr>
          <a:xfrm>
            <a:off x="865188" y="1582737"/>
            <a:ext cx="5584825" cy="2574925"/>
          </a:xfrm>
          <a:noFill/>
          <a:ln/>
        </p:spPr>
        <p:txBody>
          <a:bodyPr>
            <a:normAutofit/>
          </a:bodyPr>
          <a:lstStyle/>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dirty="0">
                <a:latin typeface="Cambria" pitchFamily="18" charset="0"/>
                <a:ea typeface="Cambria" pitchFamily="18" charset="0"/>
              </a:rPr>
              <a:t> (</a:t>
            </a:r>
            <a:r>
              <a:rPr lang="en-US" sz="2400" dirty="0" err="1">
                <a:latin typeface="Cambria" pitchFamily="18" charset="0"/>
                <a:ea typeface="Cambria" pitchFamily="18" charset="0"/>
              </a:rPr>
              <a:t>i</a:t>
            </a:r>
            <a:r>
              <a:rPr lang="en-US" sz="2400" dirty="0">
                <a:latin typeface="Cambria" pitchFamily="18" charset="0"/>
                <a:ea typeface="Cambria" pitchFamily="18" charset="0"/>
              </a:rPr>
              <a:t>, k);</a:t>
            </a:r>
          </a:p>
          <a:p>
            <a:pPr marL="742950" lvl="1" indent="-285750"/>
            <a:r>
              <a:rPr lang="en-US" sz="2400" dirty="0" smtClean="0"/>
              <a:t>returns </a:t>
            </a:r>
            <a:r>
              <a:rPr lang="en-US" sz="2400" dirty="0"/>
              <a:t>the substring of chars in positions from </a:t>
            </a:r>
            <a:r>
              <a:rPr lang="en-US" sz="2400" b="1" dirty="0" err="1"/>
              <a:t>i</a:t>
            </a:r>
            <a:r>
              <a:rPr lang="en-US" sz="2400" dirty="0"/>
              <a:t> to </a:t>
            </a:r>
            <a:r>
              <a:rPr lang="en-US" sz="2400" b="1" dirty="0"/>
              <a:t>k</a:t>
            </a:r>
            <a:r>
              <a:rPr lang="en-US" sz="2400" b="1" i="1" dirty="0"/>
              <a:t>-</a:t>
            </a:r>
            <a:r>
              <a:rPr lang="en-US" sz="2400" b="1" dirty="0"/>
              <a:t>1</a:t>
            </a:r>
          </a:p>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b="1" dirty="0">
                <a:latin typeface="Cambria" pitchFamily="18" charset="0"/>
                <a:ea typeface="Cambria" pitchFamily="18" charset="0"/>
              </a:rPr>
              <a:t> </a:t>
            </a:r>
            <a:r>
              <a:rPr lang="en-US" sz="2400" dirty="0">
                <a:latin typeface="Cambria" pitchFamily="18" charset="0"/>
                <a:ea typeface="Cambria" pitchFamily="18" charset="0"/>
              </a:rPr>
              <a:t>(</a:t>
            </a:r>
            <a:r>
              <a:rPr lang="en-US" sz="2400" dirty="0" err="1">
                <a:latin typeface="Cambria" pitchFamily="18" charset="0"/>
                <a:ea typeface="Cambria" pitchFamily="18" charset="0"/>
              </a:rPr>
              <a:t>i</a:t>
            </a:r>
            <a:r>
              <a:rPr lang="en-US" sz="2400" dirty="0">
                <a:latin typeface="Cambria" pitchFamily="18" charset="0"/>
                <a:ea typeface="Cambria" pitchFamily="18" charset="0"/>
              </a:rPr>
              <a:t>);</a:t>
            </a:r>
          </a:p>
          <a:p>
            <a:pPr marL="742950" lvl="1" indent="-285750"/>
            <a:r>
              <a:rPr lang="en-US" sz="2400" dirty="0"/>
              <a:t>returns the substring from the </a:t>
            </a:r>
            <a:r>
              <a:rPr lang="en-US" sz="2400" b="1" dirty="0" err="1"/>
              <a:t>i</a:t>
            </a:r>
            <a:r>
              <a:rPr lang="en-US" sz="2400" dirty="0" err="1"/>
              <a:t>-th</a:t>
            </a:r>
            <a:r>
              <a:rPr lang="en-US" sz="2400" dirty="0"/>
              <a:t> char to the end</a:t>
            </a:r>
          </a:p>
        </p:txBody>
      </p:sp>
      <p:sp>
        <p:nvSpPr>
          <p:cNvPr id="5" name="Text Box 4"/>
          <p:cNvSpPr txBox="1">
            <a:spLocks noChangeArrowheads="1"/>
          </p:cNvSpPr>
          <p:nvPr/>
        </p:nvSpPr>
        <p:spPr bwMode="auto">
          <a:xfrm>
            <a:off x="7519989" y="4398962"/>
            <a:ext cx="2486025" cy="1187450"/>
          </a:xfrm>
          <a:prstGeom prst="rect">
            <a:avLst/>
          </a:prstGeom>
          <a:noFill/>
          <a:ln w="9525">
            <a:noFill/>
            <a:miter lim="800000"/>
            <a:headEnd/>
            <a:tailEnd/>
          </a:ln>
          <a:effectLst/>
        </p:spPr>
        <p:txBody>
          <a:bodyPr>
            <a:spAutoFit/>
          </a:bodyPr>
          <a:lstStyle/>
          <a:p>
            <a:pPr>
              <a:spcBef>
                <a:spcPct val="0"/>
              </a:spcBef>
            </a:pPr>
            <a:r>
              <a:rPr lang="en-US" sz="2400" dirty="0"/>
              <a:t>“</a:t>
            </a:r>
            <a:r>
              <a:rPr lang="en-US" sz="2400" dirty="0" err="1" smtClean="0"/>
              <a:t>lev</a:t>
            </a:r>
            <a:r>
              <a:rPr lang="en-US" sz="2400" dirty="0" smtClean="0"/>
              <a:t>"</a:t>
            </a:r>
          </a:p>
          <a:p>
            <a:pPr>
              <a:spcBef>
                <a:spcPct val="0"/>
              </a:spcBef>
            </a:pPr>
            <a:r>
              <a:rPr lang="en-US" sz="2400" dirty="0" smtClean="0"/>
              <a:t>“</a:t>
            </a:r>
            <a:r>
              <a:rPr lang="en-US" sz="2400" dirty="0"/>
              <a:t>mutable"</a:t>
            </a:r>
          </a:p>
          <a:p>
            <a:pPr>
              <a:spcBef>
                <a:spcPct val="0"/>
              </a:spcBef>
            </a:pPr>
            <a:r>
              <a:rPr lang="en-US" sz="2400" dirty="0"/>
              <a:t>"" (empty string)</a:t>
            </a:r>
          </a:p>
        </p:txBody>
      </p:sp>
      <p:sp>
        <p:nvSpPr>
          <p:cNvPr id="6" name="Text Box 6"/>
          <p:cNvSpPr txBox="1">
            <a:spLocks noChangeArrowheads="1"/>
          </p:cNvSpPr>
          <p:nvPr/>
        </p:nvSpPr>
        <p:spPr bwMode="auto">
          <a:xfrm>
            <a:off x="7375526" y="4092575"/>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7" name="Line 7"/>
          <p:cNvSpPr>
            <a:spLocks noChangeShapeType="1"/>
          </p:cNvSpPr>
          <p:nvPr/>
        </p:nvSpPr>
        <p:spPr bwMode="auto">
          <a:xfrm>
            <a:off x="4571999" y="4953001"/>
            <a:ext cx="2947989" cy="71436"/>
          </a:xfrm>
          <a:prstGeom prst="line">
            <a:avLst/>
          </a:prstGeom>
          <a:noFill/>
          <a:ln w="9525">
            <a:solidFill>
              <a:srgbClr val="FF0000"/>
            </a:solidFill>
            <a:round/>
            <a:headEnd/>
            <a:tailEnd type="triangle" w="med" len="med"/>
          </a:ln>
          <a:effectLst/>
        </p:spPr>
        <p:txBody>
          <a:bodyPr wrap="none" anchor="ctr"/>
          <a:lstStyle/>
          <a:p>
            <a:endParaRPr lang="en-US"/>
          </a:p>
        </p:txBody>
      </p:sp>
      <p:sp>
        <p:nvSpPr>
          <p:cNvPr id="8" name="Line 8"/>
          <p:cNvSpPr>
            <a:spLocks noChangeShapeType="1"/>
          </p:cNvSpPr>
          <p:nvPr/>
        </p:nvSpPr>
        <p:spPr bwMode="auto">
          <a:xfrm>
            <a:off x="5176837" y="4632324"/>
            <a:ext cx="2343151" cy="87315"/>
          </a:xfrm>
          <a:prstGeom prst="line">
            <a:avLst/>
          </a:prstGeom>
          <a:noFill/>
          <a:ln w="9525">
            <a:solidFill>
              <a:srgbClr val="FF0000"/>
            </a:solidFill>
            <a:round/>
            <a:headEnd/>
            <a:tailEnd type="triangle" w="med" len="med"/>
          </a:ln>
          <a:effectLst/>
        </p:spPr>
        <p:txBody>
          <a:bodyPr wrap="none" anchor="ctr"/>
          <a:lstStyle/>
          <a:p>
            <a:endParaRPr lang="en-US"/>
          </a:p>
        </p:txBody>
      </p:sp>
      <p:sp>
        <p:nvSpPr>
          <p:cNvPr id="9" name="Line 9"/>
          <p:cNvSpPr>
            <a:spLocks noChangeShapeType="1"/>
          </p:cNvSpPr>
          <p:nvPr/>
        </p:nvSpPr>
        <p:spPr bwMode="auto">
          <a:xfrm>
            <a:off x="4114799" y="5257799"/>
            <a:ext cx="3405189" cy="104776"/>
          </a:xfrm>
          <a:prstGeom prst="line">
            <a:avLst/>
          </a:prstGeom>
          <a:noFill/>
          <a:ln w="9525">
            <a:solidFill>
              <a:srgbClr val="FF0000"/>
            </a:solidFill>
            <a:round/>
            <a:headEnd/>
            <a:tailEnd type="triangle" w="med" len="med"/>
          </a:ln>
          <a:effectLst/>
        </p:spPr>
        <p:txBody>
          <a:bodyPr wrap="none" anchor="ctr"/>
          <a:lstStyle/>
          <a:p>
            <a:endParaRPr lang="en-US"/>
          </a:p>
        </p:txBody>
      </p:sp>
      <p:sp>
        <p:nvSpPr>
          <p:cNvPr id="10" name="Text Box 10"/>
          <p:cNvSpPr txBox="1">
            <a:spLocks noChangeArrowheads="1"/>
          </p:cNvSpPr>
          <p:nvPr/>
        </p:nvSpPr>
        <p:spPr bwMode="auto">
          <a:xfrm>
            <a:off x="7373938" y="1569858"/>
            <a:ext cx="2216150" cy="1187450"/>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television</a:t>
            </a: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r>
              <a:rPr lang="en-US" sz="2400" b="1" i="1" dirty="0">
                <a:latin typeface="Courier New" pitchFamily="49" charset="0"/>
              </a:rPr>
              <a:t>  k</a:t>
            </a:r>
            <a:endParaRPr lang="en-US" sz="2400" dirty="0">
              <a:latin typeface="Courier New" pitchFamily="49" charset="0"/>
            </a:endParaRPr>
          </a:p>
        </p:txBody>
      </p:sp>
      <p:sp>
        <p:nvSpPr>
          <p:cNvPr id="11" name="Rectangle 11"/>
          <p:cNvSpPr>
            <a:spLocks noChangeArrowheads="1"/>
          </p:cNvSpPr>
          <p:nvPr/>
        </p:nvSpPr>
        <p:spPr bwMode="auto">
          <a:xfrm>
            <a:off x="8012113" y="1612721"/>
            <a:ext cx="542925" cy="352425"/>
          </a:xfrm>
          <a:prstGeom prst="rect">
            <a:avLst/>
          </a:prstGeom>
          <a:noFill/>
          <a:ln w="9525">
            <a:solidFill>
              <a:srgbClr val="FF3300"/>
            </a:solidFill>
            <a:miter lim="800000"/>
            <a:headEnd/>
            <a:tailEnd/>
          </a:ln>
          <a:effectLst/>
        </p:spPr>
        <p:txBody>
          <a:bodyPr wrap="none" anchor="ctr"/>
          <a:lstStyle/>
          <a:p>
            <a:endParaRPr lang="en-US"/>
          </a:p>
        </p:txBody>
      </p:sp>
      <p:sp>
        <p:nvSpPr>
          <p:cNvPr id="12" name="Line 12"/>
          <p:cNvSpPr>
            <a:spLocks noChangeShapeType="1"/>
          </p:cNvSpPr>
          <p:nvPr/>
        </p:nvSpPr>
        <p:spPr bwMode="auto">
          <a:xfrm flipV="1">
            <a:off x="8102601"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3" name="Line 13"/>
          <p:cNvSpPr>
            <a:spLocks noChangeShapeType="1"/>
          </p:cNvSpPr>
          <p:nvPr/>
        </p:nvSpPr>
        <p:spPr bwMode="auto">
          <a:xfrm flipV="1">
            <a:off x="8658226"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4" name="Text Box 14"/>
          <p:cNvSpPr txBox="1">
            <a:spLocks noChangeArrowheads="1"/>
          </p:cNvSpPr>
          <p:nvPr/>
        </p:nvSpPr>
        <p:spPr bwMode="auto">
          <a:xfrm>
            <a:off x="7370763" y="2892246"/>
            <a:ext cx="2216150" cy="1200329"/>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a:t>
            </a:r>
            <a:r>
              <a:rPr lang="en-US" sz="2400" b="1" dirty="0" smtClean="0">
                <a:latin typeface="Courier New" pitchFamily="49" charset="0"/>
              </a:rPr>
              <a:t>immutable</a:t>
            </a:r>
            <a:endParaRPr lang="en-US" sz="2400" b="1" dirty="0">
              <a:latin typeface="Courier New" pitchFamily="49" charset="0"/>
            </a:endParaRP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endParaRPr lang="en-US" sz="2400" dirty="0">
              <a:latin typeface="Courier New" pitchFamily="49" charset="0"/>
            </a:endParaRPr>
          </a:p>
        </p:txBody>
      </p:sp>
      <p:sp>
        <p:nvSpPr>
          <p:cNvPr id="15" name="Rectangle 15"/>
          <p:cNvSpPr>
            <a:spLocks noChangeArrowheads="1"/>
          </p:cNvSpPr>
          <p:nvPr/>
        </p:nvSpPr>
        <p:spPr bwMode="auto">
          <a:xfrm>
            <a:off x="8008938" y="2935108"/>
            <a:ext cx="1349375" cy="352425"/>
          </a:xfrm>
          <a:prstGeom prst="rect">
            <a:avLst/>
          </a:prstGeom>
          <a:noFill/>
          <a:ln w="9525">
            <a:solidFill>
              <a:srgbClr val="FF3300"/>
            </a:solidFill>
            <a:miter lim="800000"/>
            <a:headEnd/>
            <a:tailEnd/>
          </a:ln>
          <a:effectLst/>
        </p:spPr>
        <p:txBody>
          <a:bodyPr wrap="none" anchor="ctr"/>
          <a:lstStyle/>
          <a:p>
            <a:endParaRPr lang="en-US"/>
          </a:p>
        </p:txBody>
      </p:sp>
      <p:sp>
        <p:nvSpPr>
          <p:cNvPr id="16" name="Line 16"/>
          <p:cNvSpPr>
            <a:spLocks noChangeShapeType="1"/>
          </p:cNvSpPr>
          <p:nvPr/>
        </p:nvSpPr>
        <p:spPr bwMode="auto">
          <a:xfrm flipV="1">
            <a:off x="8099426" y="3312933"/>
            <a:ext cx="0" cy="315913"/>
          </a:xfrm>
          <a:prstGeom prst="line">
            <a:avLst/>
          </a:prstGeom>
          <a:noFill/>
          <a:ln w="9525">
            <a:solidFill>
              <a:srgbClr val="FF0000"/>
            </a:solidFill>
            <a:round/>
            <a:headEnd/>
            <a:tailEnd type="triangle" w="med" len="med"/>
          </a:ln>
          <a:effectLst/>
        </p:spPr>
        <p:txBody>
          <a:bodyPr/>
          <a:lstStyle/>
          <a:p>
            <a:endParaRPr lang="en-US"/>
          </a:p>
        </p:txBody>
      </p:sp>
      <p:sp>
        <p:nvSpPr>
          <p:cNvPr id="17" name="Rectangle 18"/>
          <p:cNvSpPr>
            <a:spLocks noChangeArrowheads="1"/>
          </p:cNvSpPr>
          <p:nvPr/>
        </p:nvSpPr>
        <p:spPr bwMode="auto">
          <a:xfrm>
            <a:off x="609600" y="1066800"/>
            <a:ext cx="7835900" cy="396875"/>
          </a:xfrm>
          <a:prstGeom prst="rect">
            <a:avLst/>
          </a:prstGeom>
          <a:noFill/>
          <a:ln w="9525" algn="ctr">
            <a:noFill/>
            <a:miter lim="800000"/>
            <a:headEnd/>
            <a:tailEnd/>
          </a:ln>
          <a:effectLst/>
        </p:spPr>
        <p:txBody>
          <a:bodyPr>
            <a:spAutoFit/>
          </a:bodyPr>
          <a:lstStyle/>
          <a:p>
            <a:r>
              <a:rPr lang="en-IN" sz="2000" dirty="0" smtClean="0"/>
              <a:t>We can obtain a portion of a string by use of substring(), It has two forms</a:t>
            </a:r>
            <a:endParaRPr lang="en-US" sz="2000" dirty="0"/>
          </a:p>
        </p:txBody>
      </p:sp>
      <p:sp>
        <p:nvSpPr>
          <p:cNvPr id="18" name="TextBox 17"/>
          <p:cNvSpPr txBox="1"/>
          <p:nvPr/>
        </p:nvSpPr>
        <p:spPr>
          <a:xfrm>
            <a:off x="1066800" y="4495800"/>
            <a:ext cx="4343400" cy="923330"/>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television"</a:t>
            </a:r>
            <a:r>
              <a:rPr lang="en-US" dirty="0" err="1" smtClean="0">
                <a:solidFill>
                  <a:srgbClr val="000000"/>
                </a:solidFill>
                <a:latin typeface="Consolas"/>
              </a:rPr>
              <a:t>.substring</a:t>
            </a:r>
            <a:r>
              <a:rPr lang="en-US" dirty="0" smtClean="0">
                <a:solidFill>
                  <a:srgbClr val="000000"/>
                </a:solidFill>
                <a:latin typeface="Consolas"/>
              </a:rPr>
              <a:t>(2,5); </a:t>
            </a:r>
          </a:p>
          <a:p>
            <a:r>
              <a:rPr lang="en-US" dirty="0" smtClean="0">
                <a:solidFill>
                  <a:srgbClr val="2A00FF"/>
                </a:solidFill>
                <a:latin typeface="Consolas"/>
              </a:rPr>
              <a:t>"</a:t>
            </a:r>
            <a:r>
              <a:rPr lang="en-US" dirty="0" err="1" smtClean="0">
                <a:solidFill>
                  <a:srgbClr val="2A00FF"/>
                </a:solidFill>
                <a:latin typeface="Consolas"/>
              </a:rPr>
              <a:t>immutable"</a:t>
            </a:r>
            <a:r>
              <a:rPr lang="en-US" dirty="0" err="1" smtClean="0">
                <a:solidFill>
                  <a:srgbClr val="000000"/>
                </a:solidFill>
                <a:latin typeface="Consolas"/>
              </a:rPr>
              <a:t>.substring</a:t>
            </a:r>
            <a:r>
              <a:rPr lang="en-US" dirty="0">
                <a:solidFill>
                  <a:srgbClr val="000000"/>
                </a:solidFill>
                <a:latin typeface="Consolas"/>
              </a:rPr>
              <a:t>(</a:t>
            </a:r>
            <a:r>
              <a:rPr lang="en-US" dirty="0" smtClean="0">
                <a:solidFill>
                  <a:srgbClr val="000000"/>
                </a:solidFill>
                <a:latin typeface="Consolas"/>
              </a:rPr>
              <a:t>2);</a:t>
            </a:r>
          </a:p>
          <a:p>
            <a:r>
              <a:rPr lang="en-US" dirty="0" smtClean="0">
                <a:solidFill>
                  <a:srgbClr val="2A00FF"/>
                </a:solidFill>
                <a:latin typeface="Consolas"/>
              </a:rPr>
              <a:t>"</a:t>
            </a:r>
            <a:r>
              <a:rPr lang="en-US" dirty="0" err="1" smtClean="0">
                <a:solidFill>
                  <a:srgbClr val="2A00FF"/>
                </a:solidFill>
                <a:latin typeface="Consolas"/>
              </a:rPr>
              <a:t>rajkot</a:t>
            </a:r>
            <a:r>
              <a:rPr lang="en-US" dirty="0" smtClean="0">
                <a:solidFill>
                  <a:srgbClr val="2A00FF"/>
                </a:solidFill>
                <a:latin typeface="Consolas"/>
              </a:rPr>
              <a:t>"</a:t>
            </a:r>
            <a:r>
              <a:rPr lang="en-US" dirty="0" smtClean="0">
                <a:solidFill>
                  <a:srgbClr val="000000"/>
                </a:solidFill>
                <a:latin typeface="Consolas"/>
              </a:rPr>
              <a:t>.substring(9);</a:t>
            </a:r>
          </a:p>
        </p:txBody>
      </p:sp>
    </p:spTree>
    <p:extLst>
      <p:ext uri="{BB962C8B-B14F-4D97-AF65-F5344CB8AC3E}">
        <p14:creationId xmlns:p14="http://schemas.microsoft.com/office/powerpoint/2010/main" val="4731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p:bldP spid="11" grpId="0" animBg="1"/>
      <p:bldP spid="12" grpId="0" animBg="1"/>
      <p:bldP spid="13" grpId="0" animBg="1"/>
      <p:bldP spid="14" grpId="0"/>
      <p:bldP spid="15" grpId="0" animBg="1"/>
      <p:bldP spid="16" grpId="0" animBg="1"/>
      <p:bldP spid="18" grpId="0" uiExpand="1" build="p" bldLvl="5"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a:t>
            </a:r>
            <a:endParaRPr lang="en-US" dirty="0"/>
          </a:p>
        </p:txBody>
      </p:sp>
      <p:sp>
        <p:nvSpPr>
          <p:cNvPr id="3" name="Content Placeholder 2"/>
          <p:cNvSpPr>
            <a:spLocks noGrp="1"/>
          </p:cNvSpPr>
          <p:nvPr>
            <p:ph idx="1"/>
          </p:nvPr>
        </p:nvSpPr>
        <p:spPr/>
        <p:txBody>
          <a:bodyPr/>
          <a:lstStyle/>
          <a:p>
            <a:r>
              <a:rPr lang="en-US" dirty="0"/>
              <a:t>An object is an </a:t>
            </a:r>
            <a:r>
              <a:rPr lang="en-US" b="1" dirty="0"/>
              <a:t>instance</a:t>
            </a:r>
            <a:r>
              <a:rPr lang="en-US" dirty="0"/>
              <a:t> of a </a:t>
            </a:r>
            <a:r>
              <a:rPr lang="en-US" b="1" dirty="0"/>
              <a:t>class</a:t>
            </a:r>
            <a:r>
              <a:rPr lang="en-US" dirty="0"/>
              <a:t>.</a:t>
            </a:r>
          </a:p>
          <a:p>
            <a:r>
              <a:rPr lang="en-US" dirty="0"/>
              <a:t>An object has a </a:t>
            </a:r>
            <a:r>
              <a:rPr lang="en-US" b="1" dirty="0"/>
              <a:t>state</a:t>
            </a:r>
            <a:r>
              <a:rPr lang="en-US" dirty="0"/>
              <a:t> and </a:t>
            </a:r>
            <a:r>
              <a:rPr lang="en-US" b="1" dirty="0"/>
              <a:t>behavior</a:t>
            </a:r>
            <a:r>
              <a:rPr lang="en-US" dirty="0"/>
              <a:t>. </a:t>
            </a:r>
          </a:p>
          <a:p>
            <a:pPr>
              <a:buNone/>
            </a:pPr>
            <a:r>
              <a:rPr lang="en-US" dirty="0"/>
              <a:t>	Example: A dog has </a:t>
            </a:r>
          </a:p>
          <a:p>
            <a:pPr>
              <a:buNone/>
            </a:pPr>
            <a:r>
              <a:rPr lang="en-US" dirty="0"/>
              <a:t>		states - color, name, breed as well as </a:t>
            </a:r>
          </a:p>
          <a:p>
            <a:pPr>
              <a:buNone/>
            </a:pPr>
            <a:r>
              <a:rPr lang="en-US" dirty="0"/>
              <a:t>		behaviors – wagging the tail, barking, eating.</a:t>
            </a:r>
          </a:p>
          <a:p>
            <a:r>
              <a:rPr lang="en-US" dirty="0"/>
              <a:t>The </a:t>
            </a:r>
            <a:r>
              <a:rPr lang="en-US" b="1" dirty="0"/>
              <a:t>state</a:t>
            </a:r>
            <a:r>
              <a:rPr lang="en-US" dirty="0"/>
              <a:t> of an object is stored in </a:t>
            </a:r>
            <a:r>
              <a:rPr lang="en-US" b="1" dirty="0"/>
              <a:t>fields</a:t>
            </a:r>
            <a:r>
              <a:rPr lang="en-US" dirty="0"/>
              <a:t> (variables), while </a:t>
            </a:r>
            <a:r>
              <a:rPr lang="en-US" b="1" dirty="0"/>
              <a:t>methods</a:t>
            </a:r>
            <a:r>
              <a:rPr lang="en-US" dirty="0"/>
              <a:t> (functions) display the object's </a:t>
            </a:r>
            <a:r>
              <a:rPr lang="en-US" b="1" dirty="0"/>
              <a:t>behavior</a:t>
            </a:r>
            <a:r>
              <a:rPr lang="en-US" dirty="0"/>
              <a:t>. </a:t>
            </a:r>
          </a:p>
          <a:p>
            <a:endParaRPr lang="en-US" dirty="0"/>
          </a:p>
        </p:txBody>
      </p:sp>
    </p:spTree>
    <p:extLst>
      <p:ext uri="{BB962C8B-B14F-4D97-AF65-F5344CB8AC3E}">
        <p14:creationId xmlns:p14="http://schemas.microsoft.com/office/powerpoint/2010/main" val="23488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Concatenation</a:t>
            </a:r>
          </a:p>
        </p:txBody>
      </p:sp>
      <p:sp>
        <p:nvSpPr>
          <p:cNvPr id="4" name="TextBox 3"/>
          <p:cNvSpPr txBox="1"/>
          <p:nvPr/>
        </p:nvSpPr>
        <p:spPr>
          <a:xfrm>
            <a:off x="228600" y="1045488"/>
            <a:ext cx="8763000" cy="5355312"/>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ConcatenationExample</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"re"</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2A00FF"/>
                </a:solidFill>
                <a:latin typeface="Consolas"/>
              </a:rPr>
              <a:t>"think"</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word3</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ing</a:t>
            </a:r>
            <a:r>
              <a:rPr lang="en-US" dirty="0" smtClean="0">
                <a:solidFill>
                  <a:srgbClr val="2A00FF"/>
                </a:solidFill>
                <a:latin typeface="Consolas"/>
              </a:rPr>
              <a:t>"</a:t>
            </a:r>
            <a:r>
              <a:rPr lang="en-US" dirty="0" smtClean="0">
                <a:solidFill>
                  <a:srgbClr val="000000"/>
                </a:solidFill>
                <a:latin typeface="Consolas"/>
              </a:rPr>
              <a:t>;</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a:t>
            </a:r>
            <a:r>
              <a:rPr lang="en-US" b="1" dirty="0" smtClean="0">
                <a:solidFill>
                  <a:srgbClr val="000000"/>
                </a:solidFill>
                <a:latin typeface="Consolas"/>
              </a:rPr>
              <a:t> = 2;</a:t>
            </a:r>
          </a:p>
          <a:p>
            <a:pPr lvl="2"/>
            <a:r>
              <a:rPr lang="en-US" dirty="0" smtClean="0">
                <a:solidFill>
                  <a:srgbClr val="000000"/>
                </a:solidFill>
                <a:latin typeface="Consolas"/>
              </a:rPr>
              <a:t>String </a:t>
            </a:r>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6A3E3E"/>
                </a:solidFill>
                <a:latin typeface="Consolas"/>
              </a:rPr>
              <a:t>word2</a:t>
            </a:r>
            <a:r>
              <a:rPr lang="en-US" dirty="0" smtClean="0">
                <a:solidFill>
                  <a:srgbClr val="000000"/>
                </a:solidFill>
                <a:latin typeface="Consolas"/>
              </a:rPr>
              <a:t>;</a:t>
            </a:r>
          </a:p>
          <a:p>
            <a:pPr lvl="2"/>
            <a:r>
              <a:rPr lang="en-US" dirty="0" smtClean="0">
                <a:solidFill>
                  <a:srgbClr val="3F7F5F"/>
                </a:solidFill>
                <a:latin typeface="Consolas"/>
              </a:rPr>
              <a:t>// concatenates word1 and word2 "</a:t>
            </a:r>
            <a:r>
              <a:rPr lang="en-US" b="1" dirty="0" smtClean="0">
                <a:solidFill>
                  <a:srgbClr val="3F7F5F"/>
                </a:solidFill>
                <a:latin typeface="Consolas"/>
              </a:rPr>
              <a:t>rethink</a:t>
            </a:r>
            <a:r>
              <a:rPr lang="en-US" dirty="0" smtClean="0">
                <a:solidFill>
                  <a:srgbClr val="3F7F5F"/>
                </a:solidFill>
                <a:latin typeface="Consolas"/>
              </a:rPr>
              <a:t>"</a:t>
            </a:r>
          </a:p>
          <a:p>
            <a:pPr lvl="2"/>
            <a:endParaRPr lang="en-US" dirty="0" smtClean="0">
              <a:solidFill>
                <a:srgbClr val="3F7F5F"/>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.concat(</a:t>
            </a:r>
            <a:r>
              <a:rPr lang="en-US" dirty="0" smtClean="0">
                <a:solidFill>
                  <a:srgbClr val="6A3E3E"/>
                </a:solidFill>
                <a:latin typeface="Consolas"/>
              </a:rPr>
              <a:t>word2</a:t>
            </a:r>
            <a:r>
              <a:rPr lang="en-US" dirty="0" smtClean="0">
                <a:solidFill>
                  <a:srgbClr val="000000"/>
                </a:solidFill>
                <a:latin typeface="Consolas"/>
              </a:rPr>
              <a:t>);</a:t>
            </a:r>
          </a:p>
          <a:p>
            <a:pPr lvl="2"/>
            <a:r>
              <a:rPr lang="en-US" dirty="0" smtClean="0">
                <a:solidFill>
                  <a:srgbClr val="3F7F5F"/>
                </a:solidFill>
                <a:latin typeface="Consolas"/>
              </a:rPr>
              <a:t>// the same as word1 + word2 "</a:t>
            </a:r>
            <a:r>
              <a:rPr lang="en-US" b="1" dirty="0" smtClean="0">
                <a:solidFill>
                  <a:srgbClr val="3F7F5F"/>
                </a:solidFill>
                <a:latin typeface="Consolas"/>
              </a:rPr>
              <a:t>rethink</a:t>
            </a:r>
            <a:r>
              <a:rPr lang="en-US" dirty="0" smtClean="0">
                <a:solidFill>
                  <a:srgbClr val="3F7F5F"/>
                </a:solidFill>
                <a:latin typeface="Consolas"/>
              </a:rPr>
              <a:t>"</a:t>
            </a:r>
          </a:p>
          <a:p>
            <a:pPr lvl="2"/>
            <a:endParaRPr lang="en-US" dirty="0" smtClean="0">
              <a:solidFill>
                <a:srgbClr val="6A3E3E"/>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word3</a:t>
            </a:r>
            <a:r>
              <a:rPr lang="en-US" dirty="0" smtClean="0">
                <a:solidFill>
                  <a:srgbClr val="000000"/>
                </a:solidFill>
                <a:latin typeface="Consolas"/>
              </a:rPr>
              <a:t>;</a:t>
            </a:r>
          </a:p>
          <a:p>
            <a:pPr lvl="2"/>
            <a:r>
              <a:rPr lang="en-US" dirty="0" smtClean="0">
                <a:solidFill>
                  <a:srgbClr val="3F7F5F"/>
                </a:solidFill>
                <a:latin typeface="Consolas"/>
              </a:rPr>
              <a:t>// concatenates word3 to result "</a:t>
            </a:r>
            <a:r>
              <a:rPr lang="en-US" b="1" dirty="0" smtClean="0">
                <a:solidFill>
                  <a:srgbClr val="3F7F5F"/>
                </a:solidFill>
                <a:latin typeface="Consolas"/>
              </a:rPr>
              <a:t>rethinking</a:t>
            </a:r>
            <a:r>
              <a:rPr lang="en-US" dirty="0" smtClean="0">
                <a:solidFill>
                  <a:srgbClr val="3F7F5F"/>
                </a:solidFill>
                <a:latin typeface="Consolas"/>
              </a:rPr>
              <a:t>"</a:t>
            </a:r>
          </a:p>
          <a:p>
            <a:pPr lvl="2"/>
            <a:endParaRPr lang="en-US" dirty="0" smtClean="0">
              <a:solidFill>
                <a:srgbClr val="6A3E3E"/>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num</a:t>
            </a:r>
            <a:r>
              <a:rPr lang="en-US" dirty="0" smtClean="0">
                <a:solidFill>
                  <a:srgbClr val="000000"/>
                </a:solidFill>
                <a:latin typeface="Consolas"/>
              </a:rPr>
              <a:t>; </a:t>
            </a:r>
          </a:p>
          <a:p>
            <a:pPr lvl="2"/>
            <a:r>
              <a:rPr lang="en-US" dirty="0" smtClean="0">
                <a:solidFill>
                  <a:srgbClr val="3F7F5F"/>
                </a:solidFill>
                <a:latin typeface="Consolas"/>
              </a:rPr>
              <a:t>// converts num to String &amp; joins it to result "</a:t>
            </a:r>
            <a:r>
              <a:rPr lang="en-US" b="1" dirty="0" smtClean="0">
                <a:solidFill>
                  <a:srgbClr val="3F7F5F"/>
                </a:solidFill>
                <a:latin typeface="Consolas"/>
              </a:rPr>
              <a:t>rethinking2</a:t>
            </a:r>
            <a:r>
              <a:rPr lang="en-US" dirty="0" smtClean="0">
                <a:solidFill>
                  <a:srgbClr val="3F7F5F"/>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14545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Find (</a:t>
            </a:r>
            <a:r>
              <a:rPr lang="en-US" dirty="0" err="1">
                <a:solidFill>
                  <a:schemeClr val="tx1"/>
                </a:solidFill>
              </a:rPr>
              <a:t>indexOf</a:t>
            </a:r>
            <a:r>
              <a:rPr lang="en-US" dirty="0"/>
              <a:t>)</a:t>
            </a:r>
          </a:p>
        </p:txBody>
      </p:sp>
      <p:sp>
        <p:nvSpPr>
          <p:cNvPr id="4" name="Rectangle 3"/>
          <p:cNvSpPr>
            <a:spLocks noGrp="1" noChangeArrowheads="1"/>
          </p:cNvSpPr>
          <p:nvPr>
            <p:ph idx="1"/>
          </p:nvPr>
        </p:nvSpPr>
        <p:spPr>
          <a:xfrm>
            <a:off x="381000" y="1295399"/>
            <a:ext cx="8534400" cy="5486401"/>
          </a:xfrm>
        </p:spPr>
        <p:txBody>
          <a:bodyPr>
            <a:normAutofit/>
          </a:bodyPr>
          <a:lstStyle/>
          <a:p>
            <a:pPr>
              <a:buNone/>
            </a:pPr>
            <a:r>
              <a:rPr lang="en-US" sz="2400" dirty="0">
                <a:latin typeface="Cambria" pitchFamily="18" charset="0"/>
                <a:ea typeface="Cambria" pitchFamily="18" charset="0"/>
                <a:cs typeface="Courier New" pitchFamily="49" charset="0"/>
              </a:rPr>
              <a:t>String name </a:t>
            </a:r>
            <a:r>
              <a:rPr lang="en-US" sz="2400" dirty="0" smtClean="0">
                <a:latin typeface="Cambria" pitchFamily="18" charset="0"/>
                <a:ea typeface="Cambria" pitchFamily="18" charset="0"/>
                <a:cs typeface="Courier New" pitchFamily="49" charset="0"/>
              </a:rPr>
              <a:t>= </a:t>
            </a:r>
            <a:r>
              <a:rPr lang="en-US" dirty="0" smtClean="0">
                <a:latin typeface="Cambria" pitchFamily="18" charset="0"/>
                <a:ea typeface="Cambria" pitchFamily="18" charset="0"/>
              </a:rPr>
              <a:t>"                                                             "</a:t>
            </a:r>
            <a:r>
              <a:rPr lang="en-US" sz="2400" dirty="0" smtClean="0">
                <a:latin typeface="Cambria" pitchFamily="18" charset="0"/>
                <a:ea typeface="Cambria" pitchFamily="18" charset="0"/>
                <a:cs typeface="Courier New" pitchFamily="49" charset="0"/>
              </a:rPr>
              <a:t>;</a:t>
            </a:r>
          </a:p>
          <a:p>
            <a:pPr>
              <a:buNone/>
            </a:pPr>
            <a:endParaRPr lang="en-US" sz="2400" dirty="0" smtClean="0"/>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('P</a:t>
            </a:r>
            <a:r>
              <a:rPr lang="en-US" sz="2400" dirty="0" smtClean="0">
                <a:latin typeface="Cambria" pitchFamily="18" charset="0"/>
                <a:ea typeface="Cambria" pitchFamily="18" charset="0"/>
              </a:rPr>
              <a:t>');</a:t>
            </a:r>
          </a:p>
          <a:p>
            <a:pPr>
              <a:buNone/>
            </a:pPr>
            <a:r>
              <a:rPr lang="en-US" dirty="0" err="1" smtClean="0">
                <a:latin typeface="Cambria" pitchFamily="18" charset="0"/>
                <a:ea typeface="Cambria" pitchFamily="18" charset="0"/>
              </a:rPr>
              <a:t>name</a:t>
            </a:r>
            <a:r>
              <a:rPr lang="en-US" sz="2400" dirty="0" err="1" smtClean="0">
                <a:latin typeface="Cambria" pitchFamily="18" charset="0"/>
                <a:ea typeface="Cambria" pitchFamily="18" charset="0"/>
              </a:rPr>
              <a:t>.</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('e</a:t>
            </a:r>
            <a:r>
              <a:rPr lang="en-US" sz="2400" dirty="0" smtClean="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("Minister</a:t>
            </a:r>
            <a:r>
              <a:rPr lang="en-US" sz="2400" dirty="0" smtClean="0">
                <a:latin typeface="Cambria" pitchFamily="18" charset="0"/>
                <a:ea typeface="Cambria" pitchFamily="18" charset="0"/>
              </a:rPr>
              <a:t>");</a:t>
            </a:r>
            <a:r>
              <a:rPr lang="en-US" sz="2400" dirty="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('e</a:t>
            </a:r>
            <a:r>
              <a:rPr lang="en-US" sz="2400" dirty="0">
                <a:latin typeface="Cambria" pitchFamily="18" charset="0"/>
                <a:ea typeface="Cambria" pitchFamily="18" charset="0"/>
              </a:rPr>
              <a:t>', </a:t>
            </a:r>
            <a:r>
              <a:rPr lang="en-US" sz="2400" dirty="0" smtClean="0">
                <a:latin typeface="Cambria" pitchFamily="18" charset="0"/>
                <a:ea typeface="Cambria" pitchFamily="18" charset="0"/>
              </a:rPr>
              <a:t>8);</a:t>
            </a:r>
            <a:r>
              <a:rPr lang="en-US" sz="2400" dirty="0">
                <a:latin typeface="Cambria" pitchFamily="18" charset="0"/>
                <a:ea typeface="Cambria" pitchFamily="18" charset="0"/>
              </a:rPr>
              <a:t>		</a:t>
            </a:r>
          </a:p>
          <a:p>
            <a:pPr marL="342900" indent="-342900">
              <a:buFont typeface="Wingdings" pitchFamily="2" charset="2"/>
              <a:buNone/>
            </a:pPr>
            <a:endParaRPr lang="en-US" sz="2400" dirty="0">
              <a:latin typeface="Cambria" pitchFamily="18" charset="0"/>
              <a:ea typeface="Cambria" pitchFamily="18" charset="0"/>
            </a:endParaRP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b="1" dirty="0" smtClean="0">
                <a:latin typeface="Cambria" pitchFamily="18" charset="0"/>
                <a:ea typeface="Cambria" pitchFamily="18" charset="0"/>
              </a:rPr>
              <a:t> </a:t>
            </a:r>
            <a:r>
              <a:rPr lang="en-US" dirty="0" smtClean="0">
                <a:latin typeface="Cambria" pitchFamily="18" charset="0"/>
                <a:ea typeface="Cambria" pitchFamily="18" charset="0"/>
              </a:rPr>
              <a:t>(“xyz</a:t>
            </a:r>
            <a:r>
              <a:rPr lang="en-US" sz="2400" dirty="0" smtClean="0">
                <a:latin typeface="Cambria" pitchFamily="18" charset="0"/>
                <a:ea typeface="Cambria" pitchFamily="18" charset="0"/>
              </a:rPr>
              <a:t>");</a:t>
            </a:r>
            <a:r>
              <a:rPr lang="en-US" sz="2400" dirty="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lastIndexOf</a:t>
            </a:r>
            <a:r>
              <a:rPr lang="en-US" dirty="0" smtClean="0">
                <a:latin typeface="Cambria" pitchFamily="18" charset="0"/>
                <a:ea typeface="Cambria" pitchFamily="18" charset="0"/>
              </a:rPr>
              <a:t> ('e</a:t>
            </a:r>
            <a:r>
              <a:rPr lang="en-US" sz="2400" dirty="0">
                <a:latin typeface="Cambria" pitchFamily="18" charset="0"/>
                <a:ea typeface="Cambria" pitchFamily="18" charset="0"/>
              </a:rPr>
              <a:t>');	</a:t>
            </a:r>
            <a:endParaRPr lang="en-US" dirty="0">
              <a:latin typeface="Cambria" pitchFamily="18" charset="0"/>
              <a:ea typeface="Cambria" pitchFamily="18" charset="0"/>
            </a:endParaRPr>
          </a:p>
        </p:txBody>
      </p:sp>
      <p:sp>
        <p:nvSpPr>
          <p:cNvPr id="5" name="Text Box 9"/>
          <p:cNvSpPr txBox="1">
            <a:spLocks noChangeArrowheads="1"/>
          </p:cNvSpPr>
          <p:nvPr/>
        </p:nvSpPr>
        <p:spPr bwMode="auto">
          <a:xfrm>
            <a:off x="5536702" y="4557045"/>
            <a:ext cx="2466975"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a:t>   (not found)</a:t>
            </a:r>
          </a:p>
        </p:txBody>
      </p:sp>
      <p:sp>
        <p:nvSpPr>
          <p:cNvPr id="6" name="Text Box 10"/>
          <p:cNvSpPr txBox="1">
            <a:spLocks noChangeArrowheads="1"/>
          </p:cNvSpPr>
          <p:nvPr/>
        </p:nvSpPr>
        <p:spPr bwMode="auto">
          <a:xfrm>
            <a:off x="4972050" y="4038600"/>
            <a:ext cx="39624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(starts searching </a:t>
            </a:r>
            <a:r>
              <a:rPr lang="en-US" sz="2400" dirty="0" smtClean="0"/>
              <a:t>at position 8)</a:t>
            </a:r>
            <a:endParaRPr lang="en-US" sz="2400" dirty="0"/>
          </a:p>
        </p:txBody>
      </p:sp>
      <p:sp>
        <p:nvSpPr>
          <p:cNvPr id="7" name="Line 11"/>
          <p:cNvSpPr>
            <a:spLocks noChangeShapeType="1"/>
          </p:cNvSpPr>
          <p:nvPr/>
        </p:nvSpPr>
        <p:spPr bwMode="auto">
          <a:xfrm>
            <a:off x="4562677" y="4737914"/>
            <a:ext cx="974026" cy="0"/>
          </a:xfrm>
          <a:prstGeom prst="line">
            <a:avLst/>
          </a:prstGeom>
          <a:noFill/>
          <a:ln w="9525">
            <a:solidFill>
              <a:srgbClr val="FF0000"/>
            </a:solidFill>
            <a:round/>
            <a:headEnd/>
            <a:tailEnd/>
          </a:ln>
          <a:effectLst/>
        </p:spPr>
        <p:txBody>
          <a:bodyPr wrap="none" anchor="ctr"/>
          <a:lstStyle/>
          <a:p>
            <a:endParaRPr lang="en-US"/>
          </a:p>
        </p:txBody>
      </p:sp>
      <p:grpSp>
        <p:nvGrpSpPr>
          <p:cNvPr id="8" name="Group 12"/>
          <p:cNvGrpSpPr>
            <a:grpSpLocks/>
          </p:cNvGrpSpPr>
          <p:nvPr/>
        </p:nvGrpSpPr>
        <p:grpSpPr bwMode="auto">
          <a:xfrm>
            <a:off x="2914650" y="4191000"/>
            <a:ext cx="2057400" cy="152400"/>
            <a:chOff x="2343" y="3049"/>
            <a:chExt cx="1469" cy="94"/>
          </a:xfrm>
        </p:grpSpPr>
        <p:sp>
          <p:nvSpPr>
            <p:cNvPr id="9" name="Line 13"/>
            <p:cNvSpPr>
              <a:spLocks noChangeShapeType="1"/>
            </p:cNvSpPr>
            <p:nvPr/>
          </p:nvSpPr>
          <p:spPr bwMode="auto">
            <a:xfrm>
              <a:off x="2343" y="3143"/>
              <a:ext cx="1469" cy="0"/>
            </a:xfrm>
            <a:prstGeom prst="line">
              <a:avLst/>
            </a:prstGeom>
            <a:noFill/>
            <a:ln w="9525">
              <a:solidFill>
                <a:srgbClr val="FF0000"/>
              </a:solidFill>
              <a:round/>
              <a:headEnd/>
              <a:tailEnd/>
            </a:ln>
            <a:effectLst/>
          </p:spPr>
          <p:txBody>
            <a:bodyPr wrap="none" anchor="ctr"/>
            <a:lstStyle/>
            <a:p>
              <a:endParaRPr lang="en-US"/>
            </a:p>
          </p:txBody>
        </p:sp>
        <p:sp>
          <p:nvSpPr>
            <p:cNvPr id="10" name="Line 14"/>
            <p:cNvSpPr>
              <a:spLocks noChangeShapeType="1"/>
            </p:cNvSpPr>
            <p:nvPr/>
          </p:nvSpPr>
          <p:spPr bwMode="auto">
            <a:xfrm flipV="1">
              <a:off x="2343" y="3049"/>
              <a:ext cx="0" cy="94"/>
            </a:xfrm>
            <a:prstGeom prst="line">
              <a:avLst/>
            </a:prstGeom>
            <a:noFill/>
            <a:ln w="9525">
              <a:solidFill>
                <a:srgbClr val="FF0000"/>
              </a:solidFill>
              <a:round/>
              <a:headEnd/>
              <a:tailEnd/>
            </a:ln>
            <a:effectLst/>
          </p:spPr>
          <p:txBody>
            <a:bodyPr wrap="none" anchor="ctr"/>
            <a:lstStyle/>
            <a:p>
              <a:endParaRPr lang="en-US"/>
            </a:p>
          </p:txBody>
        </p:sp>
      </p:grpSp>
      <p:cxnSp>
        <p:nvCxnSpPr>
          <p:cNvPr id="11" name="Straight Arrow Connector 10"/>
          <p:cNvCxnSpPr/>
          <p:nvPr/>
        </p:nvCxnSpPr>
        <p:spPr>
          <a:xfrm>
            <a:off x="26003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052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0176" y="2183160"/>
            <a:ext cx="340158" cy="461665"/>
          </a:xfrm>
          <a:prstGeom prst="rect">
            <a:avLst/>
          </a:prstGeom>
          <a:noFill/>
        </p:spPr>
        <p:txBody>
          <a:bodyPr wrap="none" rtlCol="0">
            <a:spAutoFit/>
          </a:bodyPr>
          <a:lstStyle/>
          <a:p>
            <a:r>
              <a:rPr lang="en-IN" sz="2400" dirty="0" smtClean="0"/>
              <a:t>0</a:t>
            </a:r>
            <a:endParaRPr lang="en-US" sz="2400" dirty="0"/>
          </a:p>
        </p:txBody>
      </p:sp>
      <p:sp>
        <p:nvSpPr>
          <p:cNvPr id="14" name="TextBox 13"/>
          <p:cNvSpPr txBox="1"/>
          <p:nvPr/>
        </p:nvSpPr>
        <p:spPr>
          <a:xfrm>
            <a:off x="4200176" y="2655713"/>
            <a:ext cx="340158" cy="461665"/>
          </a:xfrm>
          <a:prstGeom prst="rect">
            <a:avLst/>
          </a:prstGeom>
          <a:noFill/>
        </p:spPr>
        <p:txBody>
          <a:bodyPr wrap="none" rtlCol="0">
            <a:spAutoFit/>
          </a:bodyPr>
          <a:lstStyle/>
          <a:p>
            <a:r>
              <a:rPr lang="en-IN" sz="2400" dirty="0" smtClean="0"/>
              <a:t>4</a:t>
            </a:r>
            <a:endParaRPr lang="en-US" sz="2400" dirty="0"/>
          </a:p>
        </p:txBody>
      </p:sp>
      <p:sp>
        <p:nvSpPr>
          <p:cNvPr id="15" name="TextBox 14"/>
          <p:cNvSpPr txBox="1"/>
          <p:nvPr/>
        </p:nvSpPr>
        <p:spPr>
          <a:xfrm>
            <a:off x="4200176" y="3156455"/>
            <a:ext cx="340158" cy="461665"/>
          </a:xfrm>
          <a:prstGeom prst="rect">
            <a:avLst/>
          </a:prstGeom>
          <a:noFill/>
        </p:spPr>
        <p:txBody>
          <a:bodyPr wrap="none" rtlCol="0">
            <a:spAutoFit/>
          </a:bodyPr>
          <a:lstStyle/>
          <a:p>
            <a:r>
              <a:rPr lang="en-IN" sz="2400" dirty="0" smtClean="0"/>
              <a:t>6</a:t>
            </a:r>
            <a:endParaRPr lang="en-US" sz="2400" dirty="0"/>
          </a:p>
        </p:txBody>
      </p:sp>
      <p:sp>
        <p:nvSpPr>
          <p:cNvPr id="16" name="TextBox 15"/>
          <p:cNvSpPr txBox="1"/>
          <p:nvPr/>
        </p:nvSpPr>
        <p:spPr>
          <a:xfrm>
            <a:off x="4200176" y="3635427"/>
            <a:ext cx="495649" cy="461665"/>
          </a:xfrm>
          <a:prstGeom prst="rect">
            <a:avLst/>
          </a:prstGeom>
          <a:noFill/>
        </p:spPr>
        <p:txBody>
          <a:bodyPr wrap="none" rtlCol="0">
            <a:spAutoFit/>
          </a:bodyPr>
          <a:lstStyle/>
          <a:p>
            <a:r>
              <a:rPr lang="en-IN" sz="2400" dirty="0" smtClean="0"/>
              <a:t>12</a:t>
            </a:r>
            <a:endParaRPr lang="en-US" sz="2400" dirty="0"/>
          </a:p>
        </p:txBody>
      </p:sp>
      <p:sp>
        <p:nvSpPr>
          <p:cNvPr id="17" name="TextBox 16"/>
          <p:cNvSpPr txBox="1"/>
          <p:nvPr/>
        </p:nvSpPr>
        <p:spPr>
          <a:xfrm>
            <a:off x="4200176" y="4507082"/>
            <a:ext cx="434734" cy="461665"/>
          </a:xfrm>
          <a:prstGeom prst="rect">
            <a:avLst/>
          </a:prstGeom>
          <a:noFill/>
        </p:spPr>
        <p:txBody>
          <a:bodyPr wrap="none" rtlCol="0">
            <a:spAutoFit/>
          </a:bodyPr>
          <a:lstStyle/>
          <a:p>
            <a:r>
              <a:rPr lang="en-IN" sz="2400" dirty="0" smtClean="0"/>
              <a:t>-1</a:t>
            </a:r>
            <a:endParaRPr lang="en-US" sz="2400" dirty="0"/>
          </a:p>
        </p:txBody>
      </p:sp>
      <p:sp>
        <p:nvSpPr>
          <p:cNvPr id="18" name="TextBox 17"/>
          <p:cNvSpPr txBox="1"/>
          <p:nvPr/>
        </p:nvSpPr>
        <p:spPr>
          <a:xfrm>
            <a:off x="4200174" y="5014245"/>
            <a:ext cx="495649" cy="461665"/>
          </a:xfrm>
          <a:prstGeom prst="rect">
            <a:avLst/>
          </a:prstGeom>
          <a:noFill/>
        </p:spPr>
        <p:txBody>
          <a:bodyPr wrap="none" rtlCol="0">
            <a:spAutoFit/>
          </a:bodyPr>
          <a:lstStyle/>
          <a:p>
            <a:r>
              <a:rPr lang="en-IN" sz="2400" dirty="0" smtClean="0"/>
              <a:t>18</a:t>
            </a:r>
            <a:endParaRPr lang="en-US" sz="2400" dirty="0"/>
          </a:p>
        </p:txBody>
      </p:sp>
      <p:graphicFrame>
        <p:nvGraphicFramePr>
          <p:cNvPr id="19" name="Table 18"/>
          <p:cNvGraphicFramePr>
            <a:graphicFrameLocks noGrp="1"/>
          </p:cNvGraphicFramePr>
          <p:nvPr/>
        </p:nvGraphicFramePr>
        <p:xfrm>
          <a:off x="2469835" y="1447800"/>
          <a:ext cx="4083365" cy="521780"/>
        </p:xfrm>
        <a:graphic>
          <a:graphicData uri="http://schemas.openxmlformats.org/drawingml/2006/table">
            <a:tbl>
              <a:tblPr>
                <a:tableStyleId>{2D5ABB26-0587-4C30-8999-92F81FD0307C}</a:tableStyleId>
              </a:tblPr>
              <a:tblGrid>
                <a:gridCol w="267948">
                  <a:extLst>
                    <a:ext uri="{9D8B030D-6E8A-4147-A177-3AD203B41FA5}">
                      <a16:colId xmlns:a16="http://schemas.microsoft.com/office/drawing/2014/main" xmlns="" val="20000"/>
                    </a:ext>
                  </a:extLst>
                </a:gridCol>
                <a:gridCol w="267003">
                  <a:extLst>
                    <a:ext uri="{9D8B030D-6E8A-4147-A177-3AD203B41FA5}">
                      <a16:colId xmlns:a16="http://schemas.microsoft.com/office/drawing/2014/main" xmlns="" val="20001"/>
                    </a:ext>
                  </a:extLst>
                </a:gridCol>
                <a:gridCol w="267003">
                  <a:extLst>
                    <a:ext uri="{9D8B030D-6E8A-4147-A177-3AD203B41FA5}">
                      <a16:colId xmlns:a16="http://schemas.microsoft.com/office/drawing/2014/main" xmlns="" val="20002"/>
                    </a:ext>
                  </a:extLst>
                </a:gridCol>
                <a:gridCol w="303800">
                  <a:extLst>
                    <a:ext uri="{9D8B030D-6E8A-4147-A177-3AD203B41FA5}">
                      <a16:colId xmlns:a16="http://schemas.microsoft.com/office/drawing/2014/main" xmlns="" val="20003"/>
                    </a:ext>
                  </a:extLst>
                </a:gridCol>
                <a:gridCol w="267948">
                  <a:extLst>
                    <a:ext uri="{9D8B030D-6E8A-4147-A177-3AD203B41FA5}">
                      <a16:colId xmlns:a16="http://schemas.microsoft.com/office/drawing/2014/main" xmlns="" val="20004"/>
                    </a:ext>
                  </a:extLst>
                </a:gridCol>
                <a:gridCol w="267948">
                  <a:extLst>
                    <a:ext uri="{9D8B030D-6E8A-4147-A177-3AD203B41FA5}">
                      <a16:colId xmlns:a16="http://schemas.microsoft.com/office/drawing/2014/main" xmlns="" val="20005"/>
                    </a:ext>
                  </a:extLst>
                </a:gridCol>
                <a:gridCol w="311346">
                  <a:extLst>
                    <a:ext uri="{9D8B030D-6E8A-4147-A177-3AD203B41FA5}">
                      <a16:colId xmlns:a16="http://schemas.microsoft.com/office/drawing/2014/main" xmlns="" val="20006"/>
                    </a:ext>
                  </a:extLst>
                </a:gridCol>
                <a:gridCol w="267948">
                  <a:extLst>
                    <a:ext uri="{9D8B030D-6E8A-4147-A177-3AD203B41FA5}">
                      <a16:colId xmlns:a16="http://schemas.microsoft.com/office/drawing/2014/main" xmlns="" val="20007"/>
                    </a:ext>
                  </a:extLst>
                </a:gridCol>
                <a:gridCol w="269833">
                  <a:extLst>
                    <a:ext uri="{9D8B030D-6E8A-4147-A177-3AD203B41FA5}">
                      <a16:colId xmlns:a16="http://schemas.microsoft.com/office/drawing/2014/main" xmlns="" val="20008"/>
                    </a:ext>
                  </a:extLst>
                </a:gridCol>
                <a:gridCol w="267948">
                  <a:extLst>
                    <a:ext uri="{9D8B030D-6E8A-4147-A177-3AD203B41FA5}">
                      <a16:colId xmlns:a16="http://schemas.microsoft.com/office/drawing/2014/main" xmlns="" val="20009"/>
                    </a:ext>
                  </a:extLst>
                </a:gridCol>
                <a:gridCol w="331160">
                  <a:extLst>
                    <a:ext uri="{9D8B030D-6E8A-4147-A177-3AD203B41FA5}">
                      <a16:colId xmlns:a16="http://schemas.microsoft.com/office/drawing/2014/main" xmlns="" val="20010"/>
                    </a:ext>
                  </a:extLst>
                </a:gridCol>
                <a:gridCol w="331160">
                  <a:extLst>
                    <a:ext uri="{9D8B030D-6E8A-4147-A177-3AD203B41FA5}">
                      <a16:colId xmlns:a16="http://schemas.microsoft.com/office/drawing/2014/main" xmlns="" val="20011"/>
                    </a:ext>
                  </a:extLst>
                </a:gridCol>
                <a:gridCol w="331160">
                  <a:extLst>
                    <a:ext uri="{9D8B030D-6E8A-4147-A177-3AD203B41FA5}">
                      <a16:colId xmlns:a16="http://schemas.microsoft.com/office/drawing/2014/main" xmlns="" val="20012"/>
                    </a:ext>
                  </a:extLst>
                </a:gridCol>
                <a:gridCol w="331160">
                  <a:extLst>
                    <a:ext uri="{9D8B030D-6E8A-4147-A177-3AD203B41FA5}">
                      <a16:colId xmlns:a16="http://schemas.microsoft.com/office/drawing/2014/main" xmlns="" val="20013"/>
                    </a:ext>
                  </a:extLst>
                </a:gridCol>
              </a:tblGrid>
              <a:tr h="0">
                <a:tc>
                  <a:txBody>
                    <a:bodyPr/>
                    <a:lstStyle/>
                    <a:p>
                      <a:pPr algn="ctr">
                        <a:lnSpc>
                          <a:spcPct val="107000"/>
                        </a:lnSpc>
                        <a:spcAft>
                          <a:spcPts val="0"/>
                        </a:spcAft>
                      </a:pPr>
                      <a:r>
                        <a:rPr lang="en-IN" sz="1800" dirty="0"/>
                        <a:t>P</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e</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endParaRPr lang="en-IN"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n</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s</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a:t>t</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a:t>e</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extLst>
                  <a:ext uri="{0D108BD9-81ED-4DB2-BD59-A6C34878D82A}">
                    <a16:rowId xmlns:a16="http://schemas.microsoft.com/office/drawing/2014/main" xmlns="" val="10000"/>
                  </a:ext>
                </a:extLst>
              </a:tr>
              <a:tr h="0">
                <a:tc>
                  <a:txBody>
                    <a:bodyPr/>
                    <a:lstStyle/>
                    <a:p>
                      <a:pPr algn="ctr">
                        <a:lnSpc>
                          <a:spcPct val="107000"/>
                        </a:lnSpc>
                        <a:spcAft>
                          <a:spcPts val="0"/>
                        </a:spcAft>
                      </a:pPr>
                      <a:r>
                        <a:rPr lang="en-IN" sz="1400" dirty="0">
                          <a:solidFill>
                            <a:schemeClr val="accent6">
                              <a:lumMod val="75000"/>
                            </a:schemeClr>
                          </a:solidFill>
                        </a:rPr>
                        <a:t>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3</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4</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5</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6</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7</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8</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9</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13</a:t>
                      </a:r>
                      <a:endParaRPr lang="en-US" sz="1400" dirty="0">
                        <a:solidFill>
                          <a:schemeClr val="accent6">
                            <a:lumMod val="75000"/>
                          </a:schemeClr>
                        </a:solidFill>
                        <a:latin typeface="Calibri"/>
                        <a:ea typeface="Calibri"/>
                        <a:cs typeface="Shruti"/>
                      </a:endParaRPr>
                    </a:p>
                  </a:txBody>
                  <a:tcPr marL="68580" marR="68580" marT="0" marB="0"/>
                </a:tc>
                <a:extLst>
                  <a:ext uri="{0D108BD9-81ED-4DB2-BD59-A6C34878D82A}">
                    <a16:rowId xmlns:a16="http://schemas.microsoft.com/office/drawing/2014/main" xmlns="" val="10001"/>
                  </a:ext>
                </a:extLst>
              </a:tr>
            </a:tbl>
          </a:graphicData>
        </a:graphic>
      </p:graphicFrame>
      <p:cxnSp>
        <p:nvCxnSpPr>
          <p:cNvPr id="20" name="Straight Arrow Connector 19"/>
          <p:cNvCxnSpPr/>
          <p:nvPr/>
        </p:nvCxnSpPr>
        <p:spPr>
          <a:xfrm>
            <a:off x="481965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5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40067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2452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57900"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9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956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242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90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33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40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62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67425"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ight Arrow Callout 32"/>
          <p:cNvSpPr/>
          <p:nvPr/>
        </p:nvSpPr>
        <p:spPr>
          <a:xfrm>
            <a:off x="4191000" y="1143000"/>
            <a:ext cx="2209800" cy="228600"/>
          </a:xfrm>
          <a:prstGeom prst="rightArrowCallout">
            <a:avLst>
              <a:gd name="adj1" fmla="val 25000"/>
              <a:gd name="adj2" fmla="val 25000"/>
              <a:gd name="adj3" fmla="val 25000"/>
              <a:gd name="adj4" fmla="val 14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20"/>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1"/>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2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23"/>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3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30"/>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3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p:bldP spid="15" grpId="0"/>
      <p:bldP spid="16" grpId="0"/>
      <p:bldP spid="17" grpId="0"/>
      <p:bldP spid="18" grpId="0"/>
      <p:bldP spid="33" grpId="0" animBg="1"/>
      <p:bldP spid="3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Equality</a:t>
            </a:r>
          </a:p>
        </p:txBody>
      </p:sp>
      <p:sp>
        <p:nvSpPr>
          <p:cNvPr id="4" name="Rectangle 3"/>
          <p:cNvSpPr>
            <a:spLocks noGrp="1" noChangeArrowheads="1"/>
          </p:cNvSpPr>
          <p:nvPr>
            <p:ph idx="1"/>
          </p:nvPr>
        </p:nvSpPr>
        <p:spPr>
          <a:xfrm>
            <a:off x="206432" y="861754"/>
            <a:ext cx="11730644" cy="5331228"/>
          </a:xfrm>
        </p:spPr>
        <p:txBody>
          <a:bodyPr/>
          <a:lstStyle/>
          <a:p>
            <a:pPr marL="342900" indent="-342900">
              <a:spcBef>
                <a:spcPct val="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a:t>
            </a:r>
            <a:r>
              <a:rPr lang="en-US" sz="2400" dirty="0">
                <a:latin typeface="Cambria" pitchFamily="18" charset="0"/>
                <a:ea typeface="Cambria" pitchFamily="18" charset="0"/>
              </a:rPr>
              <a:t>(word2</a:t>
            </a:r>
            <a:r>
              <a:rPr lang="en-US" sz="2400" dirty="0" smtClean="0">
                <a:latin typeface="Cambria" pitchFamily="18" charset="0"/>
                <a:ea typeface="Cambria" pitchFamily="18" charset="0"/>
              </a:rPr>
              <a:t>);</a:t>
            </a:r>
          </a:p>
          <a:p>
            <a:pPr marL="742950" lvl="1" indent="-285750">
              <a:spcBef>
                <a:spcPct val="0"/>
              </a:spcBef>
              <a:buFont typeface="Wingdings" pitchFamily="2" charset="2"/>
              <a:buNone/>
            </a:pPr>
            <a:r>
              <a:rPr lang="en-US" sz="2400" dirty="0" smtClean="0"/>
              <a:t>	returns </a:t>
            </a:r>
            <a:r>
              <a:rPr lang="en-US" sz="2400" b="1" dirty="0" smtClean="0"/>
              <a:t>true</a:t>
            </a:r>
            <a:r>
              <a:rPr lang="en-US" sz="2400" dirty="0" smtClean="0"/>
              <a:t> if the string </a:t>
            </a:r>
            <a:r>
              <a:rPr lang="en-US" sz="2400" b="1" dirty="0" smtClean="0"/>
              <a:t>word1</a:t>
            </a:r>
            <a:r>
              <a:rPr lang="en-US" sz="2400" dirty="0" smtClean="0"/>
              <a:t> is equal to </a:t>
            </a:r>
            <a:r>
              <a:rPr lang="en-US" sz="2400" b="1" dirty="0" smtClean="0"/>
              <a:t>word2</a:t>
            </a:r>
          </a:p>
          <a:p>
            <a:pPr marL="742950" lvl="1" indent="-285750">
              <a:spcBef>
                <a:spcPct val="0"/>
              </a:spcBef>
              <a:buFont typeface="Wingdings" pitchFamily="2" charset="2"/>
              <a:buNone/>
            </a:pPr>
            <a:endParaRPr lang="en-US" sz="2400" b="1" dirty="0" smtClean="0"/>
          </a:p>
          <a:p>
            <a:pPr marL="742950" lvl="1" indent="-285750">
              <a:spcBef>
                <a:spcPct val="0"/>
              </a:spcBef>
              <a:buFont typeface="Wingdings" pitchFamily="2" charset="2"/>
              <a:buNone/>
            </a:pPr>
            <a:endParaRPr lang="en-US" sz="2400" b="1" dirty="0"/>
          </a:p>
          <a:p>
            <a:pPr marL="742950" lvl="1" indent="-285750">
              <a:spcBef>
                <a:spcPct val="0"/>
              </a:spcBef>
              <a:buFont typeface="Wingdings" pitchFamily="2" charset="2"/>
              <a:buNone/>
            </a:pPr>
            <a:endParaRPr lang="en-US" sz="2400" b="1" dirty="0"/>
          </a:p>
          <a:p>
            <a:pPr marL="342900" indent="-342900">
              <a:spcBef>
                <a:spcPct val="5000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equalsIgnoreCase</a:t>
            </a:r>
            <a:r>
              <a:rPr lang="en-US" sz="2400" dirty="0">
                <a:latin typeface="Cambria" pitchFamily="18" charset="0"/>
                <a:ea typeface="Cambria" pitchFamily="18" charset="0"/>
              </a:rPr>
              <a:t>(word2</a:t>
            </a:r>
            <a:r>
              <a:rPr lang="en-US" sz="2400" dirty="0" smtClean="0">
                <a:latin typeface="Cambria" pitchFamily="18" charset="0"/>
                <a:ea typeface="Cambria" pitchFamily="18" charset="0"/>
              </a:rPr>
              <a:t>);</a:t>
            </a:r>
          </a:p>
          <a:p>
            <a:pPr marL="742950" lvl="1" indent="-285750">
              <a:spcBef>
                <a:spcPct val="0"/>
              </a:spcBef>
              <a:buFont typeface="Wingdings" pitchFamily="2" charset="2"/>
              <a:buNone/>
            </a:pPr>
            <a:r>
              <a:rPr lang="en-US" sz="2400" dirty="0" smtClean="0"/>
              <a:t>	returns </a:t>
            </a:r>
            <a:r>
              <a:rPr lang="en-US" sz="2400" b="1" dirty="0" smtClean="0"/>
              <a:t>true</a:t>
            </a:r>
            <a:r>
              <a:rPr lang="en-US" sz="2400" dirty="0" smtClean="0"/>
              <a:t> if the string </a:t>
            </a:r>
            <a:r>
              <a:rPr lang="en-US" sz="2400" b="1" dirty="0" smtClean="0"/>
              <a:t>word1</a:t>
            </a:r>
            <a:r>
              <a:rPr lang="en-US" sz="2400" dirty="0" smtClean="0"/>
              <a:t> matches </a:t>
            </a:r>
            <a:r>
              <a:rPr lang="en-US" sz="2400" b="1" dirty="0" smtClean="0"/>
              <a:t>word2</a:t>
            </a:r>
            <a:r>
              <a:rPr lang="en-US" sz="2400" dirty="0" smtClean="0"/>
              <a:t>, ignoring the case of the string.</a:t>
            </a:r>
            <a:endParaRPr lang="en-US" sz="2400" dirty="0"/>
          </a:p>
        </p:txBody>
      </p:sp>
      <p:sp>
        <p:nvSpPr>
          <p:cNvPr id="5" name="TextBox 4"/>
          <p:cNvSpPr txBox="1"/>
          <p:nvPr/>
        </p:nvSpPr>
        <p:spPr>
          <a:xfrm>
            <a:off x="356060" y="1687485"/>
            <a:ext cx="8153400" cy="646331"/>
          </a:xfrm>
          <a:prstGeom prst="rect">
            <a:avLst/>
          </a:prstGeom>
          <a:noFill/>
          <a:ln w="19050">
            <a:solidFill>
              <a:schemeClr val="accent1"/>
            </a:solidFill>
            <a:prstDash val="dash"/>
          </a:ln>
        </p:spPr>
        <p:txBody>
          <a:bodyPr wrap="square" rtlCol="0">
            <a:spAutoFit/>
          </a:bodyPr>
          <a:lstStyle/>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.equals(</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true</a:t>
            </a:r>
          </a:p>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.equals(</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false</a:t>
            </a:r>
            <a:endParaRPr lang="en-US" dirty="0" smtClean="0">
              <a:solidFill>
                <a:srgbClr val="000000"/>
              </a:solidFill>
              <a:latin typeface="Consolas"/>
            </a:endParaRPr>
          </a:p>
        </p:txBody>
      </p:sp>
      <p:sp>
        <p:nvSpPr>
          <p:cNvPr id="6" name="TextBox 5"/>
          <p:cNvSpPr txBox="1"/>
          <p:nvPr/>
        </p:nvSpPr>
        <p:spPr>
          <a:xfrm>
            <a:off x="356060" y="3478568"/>
            <a:ext cx="8153400" cy="369332"/>
          </a:xfrm>
          <a:prstGeom prst="rect">
            <a:avLst/>
          </a:prstGeom>
          <a:noFill/>
          <a:ln w="19050">
            <a:solidFill>
              <a:schemeClr val="accent1"/>
            </a:solidFill>
            <a:prstDash val="dash"/>
          </a:ln>
        </p:spPr>
        <p:txBody>
          <a:bodyPr wrap="square" rtlCol="0">
            <a:spAutoFit/>
          </a:bodyPr>
          <a:lstStyle/>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a:t>
            </a:r>
            <a:r>
              <a:rPr lang="en-US" dirty="0" err="1" smtClean="0">
                <a:solidFill>
                  <a:srgbClr val="000000"/>
                </a:solidFill>
                <a:latin typeface="Consolas"/>
              </a:rPr>
              <a:t>equalsIgnoreCase</a:t>
            </a:r>
            <a:r>
              <a:rPr lang="en-US" dirty="0" smtClean="0">
                <a:solidFill>
                  <a:srgbClr val="000000"/>
                </a:solidFill>
                <a:latin typeface="Consolas"/>
              </a:rPr>
              <a:t>(</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true</a:t>
            </a:r>
            <a:endParaRPr lang="en-US" dirty="0" smtClean="0">
              <a:solidFill>
                <a:srgbClr val="000000"/>
              </a:solidFill>
              <a:latin typeface="Consolas"/>
            </a:endParaRPr>
          </a:p>
        </p:txBody>
      </p:sp>
    </p:spTree>
    <p:extLst>
      <p:ext uri="{BB962C8B-B14F-4D97-AF65-F5344CB8AC3E}">
        <p14:creationId xmlns:p14="http://schemas.microsoft.com/office/powerpoint/2010/main" val="389202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Comparisons</a:t>
            </a:r>
          </a:p>
        </p:txBody>
      </p:sp>
      <p:sp>
        <p:nvSpPr>
          <p:cNvPr id="4" name="Rectangle 3"/>
          <p:cNvSpPr>
            <a:spLocks noGrp="1" noChangeArrowheads="1"/>
          </p:cNvSpPr>
          <p:nvPr>
            <p:ph idx="1"/>
          </p:nvPr>
        </p:nvSpPr>
        <p:spPr>
          <a:xfrm>
            <a:off x="873125" y="914400"/>
            <a:ext cx="7661275" cy="2298700"/>
          </a:xfrm>
        </p:spPr>
        <p:txBody>
          <a:bodyPr>
            <a:normAutofit/>
          </a:bodyPr>
          <a:lstStyle/>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a:t>
            </a:r>
            <a:r>
              <a:rPr lang="en-US" sz="2400" dirty="0">
                <a:latin typeface="Cambria" pitchFamily="18" charset="0"/>
                <a:ea typeface="Cambria" pitchFamily="18" charset="0"/>
              </a:rPr>
              <a:t>(word2);</a:t>
            </a:r>
          </a:p>
          <a:p>
            <a:pPr marL="742950" lvl="1" indent="-285750">
              <a:spcBef>
                <a:spcPct val="0"/>
              </a:spcBef>
              <a:buFont typeface="Wingdings" pitchFamily="2" charset="2"/>
              <a:buNone/>
            </a:pPr>
            <a:r>
              <a:rPr lang="en-US" sz="2400" dirty="0"/>
              <a:t>	returns the “difference” </a:t>
            </a:r>
            <a:r>
              <a:rPr lang="en-US" sz="2400" b="1" dirty="0"/>
              <a:t>word1</a:t>
            </a:r>
            <a:r>
              <a:rPr lang="en-US" sz="2400" dirty="0"/>
              <a:t> </a:t>
            </a:r>
            <a:r>
              <a:rPr lang="en-US" sz="2400" b="1" dirty="0">
                <a:latin typeface="Courier New" pitchFamily="49" charset="0"/>
              </a:rPr>
              <a:t>-</a:t>
            </a:r>
            <a:r>
              <a:rPr lang="en-US" sz="2400" dirty="0"/>
              <a:t> </a:t>
            </a:r>
            <a:r>
              <a:rPr lang="en-US" sz="2400" b="1" dirty="0"/>
              <a:t>word2</a:t>
            </a:r>
          </a:p>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compareToIgnoreCase</a:t>
            </a:r>
            <a:r>
              <a:rPr lang="en-US" sz="2400" dirty="0">
                <a:latin typeface="Cambria" pitchFamily="18" charset="0"/>
                <a:ea typeface="Cambria" pitchFamily="18" charset="0"/>
              </a:rPr>
              <a:t>(word2);</a:t>
            </a:r>
          </a:p>
          <a:p>
            <a:pPr lvl="1">
              <a:spcBef>
                <a:spcPct val="0"/>
              </a:spcBef>
              <a:buNone/>
            </a:pPr>
            <a:r>
              <a:rPr lang="en-US" sz="2400" dirty="0"/>
              <a:t>	returns the “difference” </a:t>
            </a:r>
            <a:r>
              <a:rPr lang="en-US" sz="2400" b="1" dirty="0"/>
              <a:t>word1 </a:t>
            </a:r>
            <a:r>
              <a:rPr lang="en-US" sz="2400" b="1" dirty="0">
                <a:latin typeface="Courier New" pitchFamily="49" charset="0"/>
              </a:rPr>
              <a:t>-</a:t>
            </a:r>
            <a:r>
              <a:rPr lang="en-US" sz="2400" b="1" dirty="0"/>
              <a:t> word2</a:t>
            </a:r>
            <a:r>
              <a:rPr lang="en-US" sz="2400" dirty="0"/>
              <a:t>, </a:t>
            </a:r>
            <a:br>
              <a:rPr lang="en-US" sz="2400" dirty="0"/>
            </a:br>
            <a:r>
              <a:rPr lang="en-US" sz="2400" dirty="0" smtClean="0"/>
              <a:t> ignoring the case of the strings</a:t>
            </a:r>
            <a:endParaRPr lang="en-US" sz="2400" b="1" dirty="0"/>
          </a:p>
        </p:txBody>
      </p:sp>
      <p:sp>
        <p:nvSpPr>
          <p:cNvPr id="5" name="Content Placeholder 2"/>
          <p:cNvSpPr txBox="1">
            <a:spLocks/>
          </p:cNvSpPr>
          <p:nvPr/>
        </p:nvSpPr>
        <p:spPr>
          <a:xfrm>
            <a:off x="190500" y="3124200"/>
            <a:ext cx="10491355" cy="3048000"/>
          </a:xfrm>
          <a:prstGeom prst="rect">
            <a:avLst/>
          </a:prstGeom>
        </p:spPr>
        <p:txBody>
          <a:bodyPr vert="horz" lIns="91440" tIns="45720" rIns="91440" bIns="45720" rtlCol="0">
            <a:normAutofit fontScale="92500" lnSpcReduction="20000"/>
          </a:bodyPr>
          <a:lstStyle/>
          <a:p>
            <a:pPr marL="342900" lvl="0"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Usually programmers don’t care what the numerical “difference” of </a:t>
            </a:r>
            <a:r>
              <a:rPr lang="en-US" sz="2400" dirty="0" smtClean="0">
                <a:latin typeface="Cambria" pitchFamily="18" charset="0"/>
                <a:ea typeface="Cambria" pitchFamily="18" charset="0"/>
                <a:cs typeface="Times New Roman" panose="02020603050405020304" pitchFamily="18" charset="0"/>
              </a:rPr>
              <a:t>word1 - word2</a:t>
            </a:r>
            <a:r>
              <a:rPr lang="en-US" sz="2400" dirty="0" smtClean="0">
                <a:latin typeface="+mj-lt"/>
                <a:ea typeface="Times New Roman" panose="02020603050405020304" pitchFamily="18" charset="0"/>
                <a:cs typeface="Times New Roman" panose="02020603050405020304" pitchFamily="18" charset="0"/>
              </a:rPr>
              <a:t> is, what matters is if</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the difference is negative (word1 less than word2), </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zero (word1 and word2 are equal) </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or positive (word1 grater than word2).  </a:t>
            </a:r>
          </a:p>
          <a:p>
            <a:pPr marL="342900"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Often used in conditional statements.</a:t>
            </a:r>
          </a:p>
        </p:txBody>
      </p:sp>
      <p:sp>
        <p:nvSpPr>
          <p:cNvPr id="6" name="TextBox 5"/>
          <p:cNvSpPr txBox="1"/>
          <p:nvPr/>
        </p:nvSpPr>
        <p:spPr>
          <a:xfrm>
            <a:off x="6660572" y="4781203"/>
            <a:ext cx="4914900" cy="923330"/>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if</a:t>
            </a:r>
            <a:r>
              <a:rPr lang="en-US" b="1" dirty="0" smtClean="0">
                <a:solidFill>
                  <a:srgbClr val="000000"/>
                </a:solidFill>
                <a:latin typeface="Consolas"/>
              </a:rPr>
              <a:t>(</a:t>
            </a:r>
            <a:r>
              <a:rPr lang="en-US" b="1" dirty="0" smtClean="0">
                <a:solidFill>
                  <a:srgbClr val="6A3E3E"/>
                </a:solidFill>
                <a:latin typeface="Consolas"/>
              </a:rPr>
              <a:t>word1</a:t>
            </a:r>
            <a:r>
              <a:rPr lang="en-US" b="1" dirty="0" smtClean="0">
                <a:solidFill>
                  <a:srgbClr val="000000"/>
                </a:solidFill>
                <a:latin typeface="Consolas"/>
              </a:rPr>
              <a:t>.compareTo(</a:t>
            </a:r>
            <a:r>
              <a:rPr lang="en-US" b="1" dirty="0" smtClean="0">
                <a:solidFill>
                  <a:srgbClr val="6A3E3E"/>
                </a:solidFill>
                <a:latin typeface="Consolas"/>
              </a:rPr>
              <a:t>word2</a:t>
            </a:r>
            <a:r>
              <a:rPr lang="en-US" b="1" dirty="0" smtClean="0">
                <a:solidFill>
                  <a:srgbClr val="000000"/>
                </a:solidFill>
                <a:latin typeface="Consolas"/>
              </a:rPr>
              <a:t>) &gt; 0){</a:t>
            </a:r>
          </a:p>
          <a:p>
            <a:r>
              <a:rPr lang="en-US" dirty="0" smtClean="0">
                <a:solidFill>
                  <a:srgbClr val="3F7F5F"/>
                </a:solidFill>
                <a:latin typeface="Consolas"/>
              </a:rPr>
              <a:t>	//word1 grater than word2…</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278088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Examples</a:t>
            </a:r>
          </a:p>
        </p:txBody>
      </p:sp>
      <p:sp>
        <p:nvSpPr>
          <p:cNvPr id="4" name="TextBox 3"/>
          <p:cNvSpPr txBox="1"/>
          <p:nvPr/>
        </p:nvSpPr>
        <p:spPr>
          <a:xfrm>
            <a:off x="533400" y="1066800"/>
            <a:ext cx="8153400" cy="147732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//negative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"berry"</a:t>
            </a:r>
            <a:r>
              <a:rPr lang="en-US" dirty="0" smtClean="0">
                <a:solidFill>
                  <a:srgbClr val="000000"/>
                </a:solidFill>
                <a:latin typeface="Consolas"/>
              </a:rPr>
              <a:t>); </a:t>
            </a:r>
            <a:r>
              <a:rPr lang="en-US" dirty="0" smtClean="0">
                <a:solidFill>
                  <a:srgbClr val="3F7F5F"/>
                </a:solidFill>
                <a:latin typeface="Consolas"/>
              </a:rPr>
              <a:t>// a less than b</a:t>
            </a:r>
          </a:p>
          <a:p>
            <a:r>
              <a:rPr lang="it-IT" dirty="0" smtClean="0">
                <a:solidFill>
                  <a:srgbClr val="6A3E3E"/>
                </a:solidFill>
                <a:latin typeface="Consolas"/>
              </a:rPr>
              <a:t>diff</a:t>
            </a:r>
            <a:r>
              <a:rPr lang="it-IT" dirty="0" smtClean="0">
                <a:solidFill>
                  <a:srgbClr val="000000"/>
                </a:solidFill>
                <a:latin typeface="Consolas"/>
              </a:rPr>
              <a:t> = </a:t>
            </a:r>
            <a:r>
              <a:rPr lang="it-IT" dirty="0" smtClean="0">
                <a:solidFill>
                  <a:srgbClr val="2A00FF"/>
                </a:solidFill>
                <a:latin typeface="Consolas"/>
              </a:rPr>
              <a:t>"Zebra"</a:t>
            </a:r>
            <a:r>
              <a:rPr lang="it-IT" dirty="0" smtClean="0">
                <a:solidFill>
                  <a:srgbClr val="000000"/>
                </a:solidFill>
                <a:latin typeface="Consolas"/>
              </a:rPr>
              <a:t>.compareTo(</a:t>
            </a:r>
            <a:r>
              <a:rPr lang="it-IT" dirty="0" smtClean="0">
                <a:solidFill>
                  <a:srgbClr val="2A00FF"/>
                </a:solidFill>
                <a:latin typeface="Consolas"/>
              </a:rPr>
              <a:t>"apple"</a:t>
            </a:r>
            <a:r>
              <a:rPr lang="it-IT" dirty="0" smtClean="0">
                <a:solidFill>
                  <a:srgbClr val="000000"/>
                </a:solidFill>
                <a:latin typeface="Consolas"/>
              </a:rPr>
              <a:t>); </a:t>
            </a:r>
            <a:r>
              <a:rPr lang="it-IT" dirty="0" smtClean="0">
                <a:solidFill>
                  <a:srgbClr val="3F7F5F"/>
                </a:solidFill>
                <a:latin typeface="Consolas"/>
              </a:rPr>
              <a:t>// Z </a:t>
            </a:r>
            <a:r>
              <a:rPr lang="en-US" dirty="0" smtClean="0">
                <a:solidFill>
                  <a:srgbClr val="3F7F5F"/>
                </a:solidFill>
                <a:latin typeface="Consolas"/>
              </a:rPr>
              <a:t>less than </a:t>
            </a:r>
            <a:r>
              <a:rPr lang="it-IT" dirty="0" smtClean="0">
                <a:solidFill>
                  <a:srgbClr val="3F7F5F"/>
                </a:solidFill>
                <a:latin typeface="Consolas"/>
              </a:rPr>
              <a:t>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"dug"</a:t>
            </a:r>
            <a:r>
              <a:rPr lang="en-US" dirty="0" smtClean="0">
                <a:solidFill>
                  <a:srgbClr val="000000"/>
                </a:solidFill>
                <a:latin typeface="Consolas"/>
              </a:rPr>
              <a:t>); </a:t>
            </a:r>
            <a:r>
              <a:rPr lang="en-US" dirty="0" smtClean="0">
                <a:solidFill>
                  <a:srgbClr val="3F7F5F"/>
                </a:solidFill>
                <a:latin typeface="Consolas"/>
              </a:rPr>
              <a:t>// </a:t>
            </a:r>
            <a:r>
              <a:rPr lang="en-US" dirty="0" err="1" smtClean="0">
                <a:solidFill>
                  <a:srgbClr val="3F7F5F"/>
                </a:solidFill>
                <a:latin typeface="Consolas"/>
              </a:rPr>
              <a:t>i</a:t>
            </a:r>
            <a:r>
              <a:rPr lang="en-US" dirty="0" smtClean="0">
                <a:solidFill>
                  <a:srgbClr val="3F7F5F"/>
                </a:solidFill>
                <a:latin typeface="Consolas"/>
              </a:rPr>
              <a:t> less than u</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"digs"</a:t>
            </a:r>
            <a:r>
              <a:rPr lang="en-US" dirty="0" smtClean="0">
                <a:solidFill>
                  <a:srgbClr val="000000"/>
                </a:solidFill>
                <a:latin typeface="Consolas"/>
              </a:rPr>
              <a:t>); </a:t>
            </a:r>
            <a:r>
              <a:rPr lang="en-US" dirty="0" smtClean="0">
                <a:solidFill>
                  <a:srgbClr val="3F7F5F"/>
                </a:solidFill>
                <a:latin typeface="Consolas"/>
              </a:rPr>
              <a:t>// dig is shorter</a:t>
            </a:r>
            <a:endParaRPr lang="en-US" dirty="0" smtClean="0">
              <a:solidFill>
                <a:srgbClr val="000000"/>
              </a:solidFill>
              <a:latin typeface="Consolas"/>
            </a:endParaRPr>
          </a:p>
        </p:txBody>
      </p:sp>
      <p:sp>
        <p:nvSpPr>
          <p:cNvPr id="5" name="TextBox 4"/>
          <p:cNvSpPr txBox="1"/>
          <p:nvPr/>
        </p:nvSpPr>
        <p:spPr>
          <a:xfrm>
            <a:off x="533400" y="2676525"/>
            <a:ext cx="8153400" cy="923330"/>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//zero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equal</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.compareToIgnoreCase</a:t>
            </a:r>
            <a:r>
              <a:rPr lang="en-US" dirty="0" smtClean="0">
                <a:solidFill>
                  <a:srgbClr val="000000"/>
                </a:solidFill>
                <a:latin typeface="Consolas"/>
              </a:rPr>
              <a:t>(</a:t>
            </a:r>
            <a:r>
              <a:rPr lang="en-US" dirty="0" smtClean="0">
                <a:solidFill>
                  <a:srgbClr val="2A00FF"/>
                </a:solidFill>
                <a:latin typeface="Consolas"/>
              </a:rPr>
              <a:t>"DIG"</a:t>
            </a:r>
            <a:r>
              <a:rPr lang="en-US" dirty="0" smtClean="0">
                <a:solidFill>
                  <a:srgbClr val="000000"/>
                </a:solidFill>
                <a:latin typeface="Consolas"/>
              </a:rPr>
              <a:t>); </a:t>
            </a:r>
            <a:r>
              <a:rPr lang="en-US" dirty="0" smtClean="0">
                <a:solidFill>
                  <a:srgbClr val="3F7F5F"/>
                </a:solidFill>
                <a:latin typeface="Consolas"/>
              </a:rPr>
              <a:t>// equal</a:t>
            </a:r>
            <a:endParaRPr lang="en-US" dirty="0" smtClean="0">
              <a:solidFill>
                <a:srgbClr val="000000"/>
              </a:solidFill>
              <a:latin typeface="Consolas"/>
            </a:endParaRPr>
          </a:p>
        </p:txBody>
      </p:sp>
      <p:sp>
        <p:nvSpPr>
          <p:cNvPr id="6" name="TextBox 5"/>
          <p:cNvSpPr txBox="1"/>
          <p:nvPr/>
        </p:nvSpPr>
        <p:spPr>
          <a:xfrm>
            <a:off x="533400" y="3724870"/>
            <a:ext cx="8153400" cy="147732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//positive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berry"</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b grater than 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a grater than 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BIT"</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"BIG"</a:t>
            </a:r>
            <a:r>
              <a:rPr lang="en-US" dirty="0" smtClean="0">
                <a:solidFill>
                  <a:srgbClr val="000000"/>
                </a:solidFill>
                <a:latin typeface="Consolas"/>
              </a:rPr>
              <a:t>); </a:t>
            </a:r>
            <a:r>
              <a:rPr lang="en-US" dirty="0" smtClean="0">
                <a:solidFill>
                  <a:srgbClr val="3F7F5F"/>
                </a:solidFill>
                <a:latin typeface="Consolas"/>
              </a:rPr>
              <a:t>// </a:t>
            </a:r>
            <a:r>
              <a:rPr lang="en-US" smtClean="0">
                <a:solidFill>
                  <a:srgbClr val="3F7F5F"/>
                </a:solidFill>
                <a:latin typeface="Consolas"/>
              </a:rPr>
              <a:t>T grater than G</a:t>
            </a:r>
            <a:endParaRPr lang="en-US" dirty="0" smtClean="0">
              <a:solidFill>
                <a:srgbClr val="3F7F5F"/>
              </a:solidFill>
              <a:latin typeface="Consolas"/>
            </a:endParaRP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application"</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a:t>
            </a:r>
            <a:r>
              <a:rPr lang="en-US" dirty="0" smtClean="0">
                <a:solidFill>
                  <a:srgbClr val="000000"/>
                </a:solidFill>
                <a:latin typeface="Consolas"/>
              </a:rPr>
              <a:t>); </a:t>
            </a:r>
            <a:r>
              <a:rPr lang="en-US" dirty="0" smtClean="0">
                <a:solidFill>
                  <a:srgbClr val="3F7F5F"/>
                </a:solidFill>
                <a:latin typeface="Consolas"/>
              </a:rPr>
              <a:t>// application is longer</a:t>
            </a:r>
            <a:endParaRPr lang="en-US" dirty="0" smtClean="0">
              <a:solidFill>
                <a:srgbClr val="000000"/>
              </a:solidFill>
              <a:latin typeface="Consolas"/>
            </a:endParaRPr>
          </a:p>
        </p:txBody>
      </p:sp>
    </p:spTree>
    <p:extLst>
      <p:ext uri="{BB962C8B-B14F-4D97-AF65-F5344CB8AC3E}">
        <p14:creationId xmlns:p14="http://schemas.microsoft.com/office/powerpoint/2010/main" val="40675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a:t>
            </a:r>
            <a:r>
              <a:rPr lang="en-US" dirty="0" smtClean="0"/>
              <a:t>trim &amp; </a:t>
            </a:r>
            <a:r>
              <a:rPr lang="en-US" dirty="0"/>
              <a:t>replace</a:t>
            </a:r>
          </a:p>
        </p:txBody>
      </p:sp>
      <p:sp>
        <p:nvSpPr>
          <p:cNvPr id="4" name="Rectangle 3"/>
          <p:cNvSpPr>
            <a:spLocks noGrp="1" noChangeArrowheads="1"/>
          </p:cNvSpPr>
          <p:nvPr>
            <p:ph idx="1"/>
          </p:nvPr>
        </p:nvSpPr>
        <p:spPr>
          <a:xfrm>
            <a:off x="131181" y="1428712"/>
            <a:ext cx="5720980" cy="2145763"/>
          </a:xfrm>
        </p:spPr>
        <p:txBody>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a:t>
            </a:r>
            <a:r>
              <a:rPr lang="en-US" sz="2400" b="1" dirty="0" smtClean="0">
                <a:latin typeface="Cambria" pitchFamily="18" charset="0"/>
                <a:ea typeface="Cambria" pitchFamily="18" charset="0"/>
              </a:rPr>
              <a:t>word1.trim()</a:t>
            </a:r>
            <a:r>
              <a:rPr lang="en-US" sz="2400" dirty="0" smtClean="0">
                <a:latin typeface="Cambria" pitchFamily="18" charset="0"/>
                <a:ea typeface="Cambria" pitchFamily="18" charset="0"/>
              </a:rPr>
              <a:t>;</a:t>
            </a:r>
            <a:endParaRPr lang="en-US" sz="2400" dirty="0">
              <a:latin typeface="Cambria" pitchFamily="18" charset="0"/>
              <a:ea typeface="Cambria" pitchFamily="18" charset="0"/>
            </a:endParaRPr>
          </a:p>
          <a:p>
            <a:pPr lvl="1" algn="just">
              <a:spcBef>
                <a:spcPct val="0"/>
              </a:spcBef>
              <a:buClr>
                <a:schemeClr val="tx1"/>
              </a:buClr>
            </a:pPr>
            <a:r>
              <a:rPr lang="en-US" sz="2400" dirty="0" smtClean="0"/>
              <a:t>returns </a:t>
            </a:r>
            <a:r>
              <a:rPr lang="en-US" sz="2400" dirty="0"/>
              <a:t>a new string </a:t>
            </a:r>
            <a:r>
              <a:rPr lang="en-US" sz="2400" dirty="0" smtClean="0"/>
              <a:t>formed </a:t>
            </a:r>
            <a:r>
              <a:rPr lang="en-US" sz="2400" dirty="0"/>
              <a:t>from </a:t>
            </a:r>
            <a:r>
              <a:rPr lang="en-US" sz="2400" b="1" dirty="0"/>
              <a:t>word1</a:t>
            </a:r>
            <a:r>
              <a:rPr lang="en-US" sz="2400" dirty="0"/>
              <a:t> </a:t>
            </a:r>
            <a:r>
              <a:rPr lang="en-US" sz="2400" dirty="0" smtClean="0"/>
              <a:t>by removing </a:t>
            </a:r>
            <a:r>
              <a:rPr lang="en-US" sz="2400" dirty="0"/>
              <a:t>white space at both </a:t>
            </a:r>
            <a:r>
              <a:rPr lang="en-US" sz="2400" dirty="0" smtClean="0"/>
              <a:t>ends, </a:t>
            </a:r>
          </a:p>
          <a:p>
            <a:pPr lvl="1" algn="just">
              <a:spcBef>
                <a:spcPct val="0"/>
              </a:spcBef>
              <a:buClr>
                <a:schemeClr val="tx1"/>
              </a:buClr>
            </a:pPr>
            <a:r>
              <a:rPr lang="en-US" sz="2400" dirty="0" smtClean="0"/>
              <a:t>it does </a:t>
            </a:r>
            <a:r>
              <a:rPr lang="en-US" sz="2400" dirty="0"/>
              <a:t>not affect whites space in </a:t>
            </a:r>
            <a:r>
              <a:rPr lang="en-US" sz="2400" dirty="0" smtClean="0"/>
              <a:t>the middle.</a:t>
            </a:r>
            <a:endParaRPr lang="en-US" sz="2400" dirty="0"/>
          </a:p>
        </p:txBody>
      </p:sp>
      <p:sp>
        <p:nvSpPr>
          <p:cNvPr id="5" name="TextBox 4"/>
          <p:cNvSpPr txBox="1"/>
          <p:nvPr/>
        </p:nvSpPr>
        <p:spPr>
          <a:xfrm>
            <a:off x="272935" y="3686172"/>
            <a:ext cx="5579225" cy="1200329"/>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     Hello From </a:t>
            </a:r>
            <a:r>
              <a:rPr lang="en-US" dirty="0" err="1" smtClean="0">
                <a:solidFill>
                  <a:srgbClr val="2A00FF"/>
                </a:solidFill>
                <a:latin typeface="Consolas"/>
              </a:rPr>
              <a:t>Darshan</a:t>
            </a:r>
            <a:r>
              <a:rPr lang="en-US" dirty="0" smtClean="0">
                <a:solidFill>
                  <a:srgbClr val="2A00FF"/>
                </a:solidFill>
                <a:latin typeface="Consolas"/>
              </a:rPr>
              <a:t> "</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.trim();</a:t>
            </a:r>
          </a:p>
          <a:p>
            <a:r>
              <a:rPr lang="en-US" dirty="0" smtClean="0">
                <a:solidFill>
                  <a:srgbClr val="3F7F5F"/>
                </a:solidFill>
                <a:latin typeface="Consolas"/>
              </a:rPr>
              <a:t>// word2 is "</a:t>
            </a:r>
            <a:r>
              <a:rPr lang="en-US" b="1" dirty="0" smtClean="0">
                <a:solidFill>
                  <a:srgbClr val="3F7F5F"/>
                </a:solidFill>
                <a:latin typeface="Consolas"/>
              </a:rPr>
              <a:t>Hello From </a:t>
            </a:r>
            <a:r>
              <a:rPr lang="en-US" b="1" dirty="0" err="1" smtClean="0">
                <a:solidFill>
                  <a:srgbClr val="3F7F5F"/>
                </a:solidFill>
                <a:latin typeface="Consolas"/>
              </a:rPr>
              <a:t>Darshan</a:t>
            </a:r>
            <a:r>
              <a:rPr lang="en-US" dirty="0" smtClean="0">
                <a:solidFill>
                  <a:srgbClr val="3F7F5F"/>
                </a:solidFill>
                <a:latin typeface="Consolas"/>
              </a:rPr>
              <a:t>"</a:t>
            </a:r>
          </a:p>
          <a:p>
            <a:r>
              <a:rPr lang="en-US" dirty="0" smtClean="0">
                <a:solidFill>
                  <a:srgbClr val="3F7F5F"/>
                </a:solidFill>
                <a:latin typeface="Consolas"/>
              </a:rPr>
              <a:t>// </a:t>
            </a:r>
            <a:r>
              <a:rPr lang="en-US" dirty="0" smtClean="0">
                <a:solidFill>
                  <a:srgbClr val="C00000"/>
                </a:solidFill>
                <a:latin typeface="Consolas"/>
              </a:rPr>
              <a:t>no spaces on either end</a:t>
            </a:r>
          </a:p>
        </p:txBody>
      </p:sp>
      <p:sp>
        <p:nvSpPr>
          <p:cNvPr id="6" name="Rectangle 3"/>
          <p:cNvSpPr txBox="1">
            <a:spLocks noChangeArrowheads="1"/>
          </p:cNvSpPr>
          <p:nvPr/>
        </p:nvSpPr>
        <p:spPr>
          <a:xfrm>
            <a:off x="6096000" y="1427635"/>
            <a:ext cx="5777345" cy="14658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Clr>
                <a:schemeClr val="tx1"/>
              </a:buClr>
              <a:buFont typeface="Wingdings 3" panose="05040102010807070707" pitchFamily="18" charset="2"/>
              <a:buNone/>
            </a:pPr>
            <a:r>
              <a:rPr lang="en-US" dirty="0" smtClean="0"/>
              <a:t>String word2 = word1.</a:t>
            </a:r>
            <a:r>
              <a:rPr lang="en-US" b="1" dirty="0" smtClean="0"/>
              <a:t>replace</a:t>
            </a:r>
            <a:r>
              <a:rPr lang="en-US" dirty="0" smtClean="0"/>
              <a:t>(</a:t>
            </a:r>
            <a:r>
              <a:rPr lang="en-US" dirty="0" err="1" smtClean="0"/>
              <a:t>oldCh</a:t>
            </a:r>
            <a:r>
              <a:rPr lang="en-US" dirty="0" smtClean="0"/>
              <a:t>, </a:t>
            </a:r>
            <a:r>
              <a:rPr lang="en-US" dirty="0" err="1" smtClean="0"/>
              <a:t>newCh</a:t>
            </a:r>
            <a:r>
              <a:rPr lang="en-US" dirty="0" smtClean="0"/>
              <a:t>);</a:t>
            </a:r>
          </a:p>
          <a:p>
            <a:pPr lvl="1">
              <a:spcBef>
                <a:spcPct val="0"/>
              </a:spcBef>
              <a:buClr>
                <a:schemeClr val="tx1"/>
              </a:buClr>
            </a:pPr>
            <a:r>
              <a:rPr lang="en-US" sz="2400" dirty="0" smtClean="0"/>
              <a:t>returns a new string formed from </a:t>
            </a:r>
            <a:r>
              <a:rPr lang="en-US" sz="2400" b="1" dirty="0" smtClean="0"/>
              <a:t>word1</a:t>
            </a:r>
            <a:r>
              <a:rPr lang="en-US" sz="2400" dirty="0" smtClean="0"/>
              <a:t> by replacing all occurrences of </a:t>
            </a:r>
            <a:r>
              <a:rPr lang="en-US" sz="2400" b="1" dirty="0" err="1" smtClean="0"/>
              <a:t>oldCh</a:t>
            </a:r>
            <a:r>
              <a:rPr lang="en-US" sz="2400" dirty="0" smtClean="0"/>
              <a:t> with </a:t>
            </a:r>
            <a:r>
              <a:rPr lang="en-US" sz="2400" b="1" dirty="0" err="1" smtClean="0"/>
              <a:t>newCh</a:t>
            </a:r>
            <a:endParaRPr lang="en-US" sz="2400" b="1" dirty="0"/>
          </a:p>
        </p:txBody>
      </p:sp>
      <p:cxnSp>
        <p:nvCxnSpPr>
          <p:cNvPr id="7" name="Straight Connector 6"/>
          <p:cNvCxnSpPr/>
          <p:nvPr/>
        </p:nvCxnSpPr>
        <p:spPr>
          <a:xfrm>
            <a:off x="6026728" y="812905"/>
            <a:ext cx="0" cy="5695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01297" y="3686172"/>
            <a:ext cx="5914503" cy="286232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"late"</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.replace(</a:t>
            </a:r>
            <a:r>
              <a:rPr lang="en-US" dirty="0" smtClean="0">
                <a:solidFill>
                  <a:srgbClr val="2A00FF"/>
                </a:solidFill>
                <a:latin typeface="Consolas"/>
              </a:rPr>
              <a:t>'l'</a:t>
            </a:r>
            <a:r>
              <a:rPr lang="en-US" dirty="0" smtClean="0">
                <a:solidFill>
                  <a:srgbClr val="000000"/>
                </a:solidFill>
                <a:latin typeface="Consolas"/>
              </a:rPr>
              <a:t>, </a:t>
            </a:r>
            <a:r>
              <a:rPr lang="en-US" dirty="0" smtClean="0">
                <a:solidFill>
                  <a:srgbClr val="2A00FF"/>
                </a:solidFill>
                <a:latin typeface="Consolas"/>
              </a:rPr>
              <a:t>'h'</a:t>
            </a:r>
            <a:r>
              <a:rPr lang="en-US" dirty="0" smtClean="0">
                <a:solidFill>
                  <a:srgbClr val="000000"/>
                </a:solidFill>
                <a:latin typeface="Consolas"/>
              </a:rPr>
              <a:t>); </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word2</a:t>
            </a:r>
            <a:r>
              <a:rPr lang="en-US" b="1" i="1" dirty="0" smtClean="0">
                <a:solidFill>
                  <a:srgbClr val="000000"/>
                </a:solidFill>
                <a:latin typeface="Consolas"/>
              </a:rPr>
              <a:t>);</a:t>
            </a:r>
            <a:endParaRPr lang="en-US" dirty="0" smtClean="0">
              <a:solidFill>
                <a:srgbClr val="000000"/>
              </a:solidFill>
              <a:latin typeface="Consolas"/>
            </a:endParaRPr>
          </a:p>
          <a:p>
            <a:r>
              <a:rPr lang="en-US" dirty="0" smtClean="0">
                <a:solidFill>
                  <a:srgbClr val="3F7F5F"/>
                </a:solidFill>
                <a:latin typeface="Consolas"/>
              </a:rPr>
              <a:t>//Output : "</a:t>
            </a:r>
            <a:r>
              <a:rPr lang="en-US" b="1" dirty="0" smtClean="0">
                <a:solidFill>
                  <a:srgbClr val="3F7F5F"/>
                </a:solidFill>
                <a:latin typeface="Consolas"/>
              </a:rPr>
              <a:t>hate</a:t>
            </a:r>
            <a:r>
              <a:rPr lang="en-US" dirty="0" smtClean="0">
                <a:solidFill>
                  <a:srgbClr val="3F7F5F"/>
                </a:solidFill>
                <a:latin typeface="Consolas"/>
              </a:rPr>
              <a:t>"</a:t>
            </a:r>
          </a:p>
          <a:p>
            <a:endParaRPr lang="en-US" dirty="0" smtClean="0">
              <a:latin typeface="Consolas"/>
            </a:endParaRPr>
          </a:p>
          <a:p>
            <a:r>
              <a:rPr lang="en-US" dirty="0" smtClean="0">
                <a:solidFill>
                  <a:srgbClr val="000000"/>
                </a:solidFill>
                <a:latin typeface="Consolas"/>
              </a:rPr>
              <a:t>String </a:t>
            </a:r>
            <a:r>
              <a:rPr lang="en-US" dirty="0" smtClean="0">
                <a:solidFill>
                  <a:srgbClr val="6A3E3E"/>
                </a:solidFill>
                <a:latin typeface="Consolas"/>
              </a:rPr>
              <a:t>str1</a:t>
            </a:r>
            <a:r>
              <a:rPr lang="en-US" dirty="0" smtClean="0">
                <a:solidFill>
                  <a:srgbClr val="000000"/>
                </a:solidFill>
                <a:latin typeface="Consolas"/>
              </a:rPr>
              <a:t> = </a:t>
            </a:r>
            <a:r>
              <a:rPr lang="en-US" dirty="0" smtClean="0">
                <a:solidFill>
                  <a:srgbClr val="2A00FF"/>
                </a:solidFill>
                <a:latin typeface="Consolas"/>
              </a:rPr>
              <a:t>"Hello World"</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str2</a:t>
            </a:r>
            <a:r>
              <a:rPr lang="en-US" dirty="0" smtClean="0">
                <a:solidFill>
                  <a:srgbClr val="000000"/>
                </a:solidFill>
                <a:latin typeface="Consolas"/>
              </a:rPr>
              <a:t> = </a:t>
            </a:r>
            <a:r>
              <a:rPr lang="en-US" dirty="0" smtClean="0">
                <a:solidFill>
                  <a:srgbClr val="6A3E3E"/>
                </a:solidFill>
                <a:latin typeface="Consolas"/>
              </a:rPr>
              <a:t>str1</a:t>
            </a:r>
            <a:r>
              <a:rPr lang="en-US" dirty="0" smtClean="0">
                <a:solidFill>
                  <a:srgbClr val="000000"/>
                </a:solidFill>
                <a:latin typeface="Consolas"/>
              </a:rPr>
              <a:t>.replace(</a:t>
            </a:r>
            <a:r>
              <a:rPr lang="en-US" dirty="0" smtClean="0">
                <a:solidFill>
                  <a:srgbClr val="2A00FF"/>
                </a:solidFill>
                <a:latin typeface="Consolas"/>
              </a:rPr>
              <a:t>"</a:t>
            </a:r>
            <a:r>
              <a:rPr lang="en-US" dirty="0" err="1" smtClean="0">
                <a:solidFill>
                  <a:srgbClr val="2A00FF"/>
                </a:solidFill>
                <a:latin typeface="Consolas"/>
              </a:rPr>
              <a:t>World"</a:t>
            </a:r>
            <a:r>
              <a:rPr lang="en-US" dirty="0" err="1" smtClean="0">
                <a:solidFill>
                  <a:srgbClr val="000000"/>
                </a:solidFill>
                <a:latin typeface="Consolas"/>
              </a:rPr>
              <a:t>,</a:t>
            </a:r>
            <a:r>
              <a:rPr lang="en-US" dirty="0" err="1" smtClean="0">
                <a:solidFill>
                  <a:srgbClr val="2A00FF"/>
                </a:solidFill>
                <a:latin typeface="Consolas"/>
              </a:rPr>
              <a:t>"Everyone</a:t>
            </a:r>
            <a:r>
              <a:rPr lang="en-US" dirty="0" smtClean="0">
                <a:solidFill>
                  <a:srgbClr val="2A00FF"/>
                </a:solidFill>
                <a:latin typeface="Consolas"/>
              </a:rPr>
              <a:t>"</a:t>
            </a:r>
            <a:r>
              <a:rPr lang="en-US" dirty="0" smtClean="0">
                <a:solidFill>
                  <a:srgbClr val="000000"/>
                </a:solidFill>
                <a:latin typeface="Consolas"/>
              </a:rPr>
              <a:t>); </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str2</a:t>
            </a:r>
            <a:r>
              <a:rPr lang="en-US" b="1" i="1" dirty="0" smtClean="0">
                <a:solidFill>
                  <a:srgbClr val="000000"/>
                </a:solidFill>
                <a:latin typeface="Consolas"/>
              </a:rPr>
              <a:t>);</a:t>
            </a:r>
          </a:p>
          <a:p>
            <a:r>
              <a:rPr lang="en-US" dirty="0" smtClean="0">
                <a:solidFill>
                  <a:srgbClr val="3F7F5F"/>
                </a:solidFill>
                <a:latin typeface="Consolas"/>
              </a:rPr>
              <a:t>// Output : "</a:t>
            </a:r>
            <a:r>
              <a:rPr lang="en-US" b="1" dirty="0" smtClean="0">
                <a:solidFill>
                  <a:srgbClr val="3F7F5F"/>
                </a:solidFill>
                <a:latin typeface="Consolas"/>
              </a:rPr>
              <a:t>Hello Everyone</a:t>
            </a:r>
            <a:r>
              <a:rPr lang="en-US" dirty="0" smtClean="0">
                <a:solidFill>
                  <a:srgbClr val="3F7F5F"/>
                </a:solidFill>
                <a:latin typeface="Consolas"/>
              </a:rPr>
              <a:t>"</a:t>
            </a:r>
            <a:endParaRPr lang="en-US" dirty="0" smtClean="0">
              <a:solidFill>
                <a:srgbClr val="C00000"/>
              </a:solidFill>
              <a:latin typeface="Consolas"/>
            </a:endParaRPr>
          </a:p>
        </p:txBody>
      </p:sp>
      <p:sp>
        <p:nvSpPr>
          <p:cNvPr id="10"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smtClean="0">
                <a:latin typeface="+mj-lt"/>
                <a:ea typeface="Times New Roman" panose="02020603050405020304" pitchFamily="18" charset="0"/>
                <a:cs typeface="Times New Roman" panose="02020603050405020304" pitchFamily="18" charset="0"/>
              </a:rPr>
              <a:t>trim() method</a:t>
            </a:r>
            <a:endParaRPr kumimoji="0" lang="en-US" sz="2400" b="1" i="0" u="none" strike="noStrike" kern="1200" cap="none" spc="0" normalizeH="0" baseline="0" noProof="0" dirty="0" smtClean="0">
              <a:ln>
                <a:noFill/>
              </a:ln>
              <a:effectLst/>
              <a:uLnTx/>
              <a:uFillTx/>
              <a:latin typeface="+mj-lt"/>
              <a:ea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7689272"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smtClean="0">
                <a:latin typeface="+mj-lt"/>
                <a:ea typeface="Times New Roman" panose="02020603050405020304" pitchFamily="18" charset="0"/>
                <a:cs typeface="Times New Roman" panose="02020603050405020304" pitchFamily="18" charset="0"/>
              </a:rPr>
              <a:t>replace() method</a:t>
            </a:r>
            <a:endParaRPr kumimoji="0" lang="en-US" sz="2400" b="1" i="0" u="none" strike="noStrike" kern="1200" cap="none" spc="0" normalizeH="0" baseline="0" noProof="0" dirty="0" smtClean="0">
              <a:ln>
                <a:noFill/>
              </a:ln>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0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bldLvl="5" animBg="1"/>
      <p:bldP spid="6" grpId="0" build="p"/>
      <p:bldP spid="9" grpId="0" build="p" bldLvl="5" animBg="1"/>
      <p:bldP spid="10" grpId="0" build="p"/>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Changing Case</a:t>
            </a:r>
          </a:p>
        </p:txBody>
      </p:sp>
      <p:sp>
        <p:nvSpPr>
          <p:cNvPr id="4" name="Rectangle 3"/>
          <p:cNvSpPr/>
          <p:nvPr/>
        </p:nvSpPr>
        <p:spPr>
          <a:xfrm>
            <a:off x="246610" y="938275"/>
            <a:ext cx="11682153" cy="1569660"/>
          </a:xfrm>
          <a:prstGeom prst="rect">
            <a:avLst/>
          </a:prstGeom>
        </p:spPr>
        <p:txBody>
          <a:bodyPr wrap="square">
            <a:spAutoFit/>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word1.</a:t>
            </a:r>
            <a:r>
              <a:rPr lang="en-US" sz="2400" b="1" dirty="0">
                <a:latin typeface="Cambria" pitchFamily="18" charset="0"/>
                <a:ea typeface="Cambria" pitchFamily="18" charset="0"/>
              </a:rPr>
              <a:t>toUpperCase</a:t>
            </a:r>
            <a:r>
              <a:rPr lang="en-US" sz="2400" dirty="0">
                <a:latin typeface="Cambria" pitchFamily="18" charset="0"/>
                <a:ea typeface="Cambria" pitchFamily="18" charset="0"/>
              </a:rPr>
              <a:t>();</a:t>
            </a:r>
          </a:p>
          <a:p>
            <a:pPr marL="800100" lvl="1" indent="-342900" algn="just">
              <a:spcBef>
                <a:spcPct val="0"/>
              </a:spcBef>
              <a:buClr>
                <a:schemeClr val="tx1"/>
              </a:buClr>
              <a:buFont typeface="Wingdings" pitchFamily="2" charset="2"/>
              <a:buNone/>
            </a:pPr>
            <a:r>
              <a:rPr lang="en-US" sz="2400" dirty="0"/>
              <a:t>returns a new string formed from word1 by </a:t>
            </a:r>
            <a:r>
              <a:rPr lang="en-US" sz="2400" b="1" dirty="0"/>
              <a:t>converting</a:t>
            </a:r>
            <a:r>
              <a:rPr lang="en-US" sz="2400" dirty="0"/>
              <a:t> its characters to </a:t>
            </a:r>
            <a:r>
              <a:rPr lang="en-US" sz="2400" b="1" dirty="0" smtClean="0"/>
              <a:t>upper</a:t>
            </a:r>
            <a:r>
              <a:rPr lang="en-US" sz="2400" dirty="0" smtClean="0"/>
              <a:t> </a:t>
            </a:r>
            <a:r>
              <a:rPr lang="en-US" sz="2400" dirty="0"/>
              <a:t>case</a:t>
            </a:r>
          </a:p>
          <a:p>
            <a:pPr marL="342900" indent="-342900" algn="just">
              <a:spcBef>
                <a:spcPct val="0"/>
              </a:spcBef>
              <a:buClr>
                <a:schemeClr val="tx1"/>
              </a:buClr>
              <a:buFont typeface="Wingdings" pitchFamily="2" charset="2"/>
              <a:buNone/>
            </a:pPr>
            <a:r>
              <a:rPr lang="en-US" sz="2400" dirty="0" smtClean="0">
                <a:latin typeface="Cambria" pitchFamily="18" charset="0"/>
                <a:ea typeface="Cambria" pitchFamily="18" charset="0"/>
              </a:rPr>
              <a:t>String </a:t>
            </a:r>
            <a:r>
              <a:rPr lang="en-US" sz="2400" dirty="0">
                <a:latin typeface="Cambria" pitchFamily="18" charset="0"/>
                <a:ea typeface="Cambria" pitchFamily="18" charset="0"/>
              </a:rPr>
              <a:t>word3 = word1.</a:t>
            </a:r>
            <a:r>
              <a:rPr lang="en-US" sz="2400" b="1" dirty="0">
                <a:latin typeface="Cambria" pitchFamily="18" charset="0"/>
                <a:ea typeface="Cambria" pitchFamily="18" charset="0"/>
              </a:rPr>
              <a:t>toLowerCase</a:t>
            </a:r>
            <a:r>
              <a:rPr lang="en-US" sz="2400" dirty="0">
                <a:latin typeface="Cambria" pitchFamily="18" charset="0"/>
                <a:ea typeface="Cambria" pitchFamily="18" charset="0"/>
              </a:rPr>
              <a:t>();</a:t>
            </a:r>
          </a:p>
          <a:p>
            <a:pPr lvl="1" algn="just">
              <a:spcBef>
                <a:spcPct val="0"/>
              </a:spcBef>
            </a:pPr>
            <a:r>
              <a:rPr lang="en-US" sz="2400" dirty="0"/>
              <a:t>returns a new string formed from word1 by </a:t>
            </a:r>
            <a:r>
              <a:rPr lang="en-US" sz="2400" b="1" dirty="0"/>
              <a:t>converting</a:t>
            </a:r>
            <a:r>
              <a:rPr lang="en-US" sz="2400" dirty="0"/>
              <a:t> its characters to </a:t>
            </a:r>
            <a:r>
              <a:rPr lang="en-US" sz="2400" b="1" dirty="0" smtClean="0"/>
              <a:t>lower</a:t>
            </a:r>
            <a:r>
              <a:rPr lang="en-US" sz="2400" dirty="0" smtClean="0"/>
              <a:t> </a:t>
            </a:r>
            <a:r>
              <a:rPr lang="en-US" sz="2400" dirty="0"/>
              <a:t>case</a:t>
            </a:r>
          </a:p>
        </p:txBody>
      </p:sp>
      <p:sp>
        <p:nvSpPr>
          <p:cNvPr id="5" name="TextBox 4"/>
          <p:cNvSpPr txBox="1"/>
          <p:nvPr/>
        </p:nvSpPr>
        <p:spPr>
          <a:xfrm>
            <a:off x="338050" y="2735009"/>
            <a:ext cx="7086600" cy="923330"/>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HeLLo</a:t>
            </a:r>
            <a:r>
              <a:rPr lang="en-US" dirty="0" smtClean="0">
                <a:solidFill>
                  <a:srgbClr val="2A00FF"/>
                </a:solidFill>
                <a:latin typeface="Consolas"/>
              </a:rPr>
              <a:t>"</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.toUpperCase(); </a:t>
            </a:r>
            <a:r>
              <a:rPr lang="en-US" dirty="0" smtClean="0">
                <a:solidFill>
                  <a:srgbClr val="3F7F5F"/>
                </a:solidFill>
                <a:latin typeface="Consolas"/>
              </a:rPr>
              <a:t>// "HELLO"</a:t>
            </a:r>
          </a:p>
          <a:p>
            <a:r>
              <a:rPr lang="en-US" dirty="0" smtClean="0">
                <a:solidFill>
                  <a:srgbClr val="000000"/>
                </a:solidFill>
                <a:latin typeface="Consolas"/>
              </a:rPr>
              <a:t>String </a:t>
            </a:r>
            <a:r>
              <a:rPr lang="en-US" dirty="0" smtClean="0">
                <a:solidFill>
                  <a:srgbClr val="6A3E3E"/>
                </a:solidFill>
                <a:latin typeface="Consolas"/>
              </a:rPr>
              <a:t>word3</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.toLowerCase(); </a:t>
            </a:r>
            <a:r>
              <a:rPr lang="en-US" dirty="0" smtClean="0">
                <a:solidFill>
                  <a:srgbClr val="3F7F5F"/>
                </a:solidFill>
                <a:latin typeface="Consolas"/>
              </a:rPr>
              <a:t>//</a:t>
            </a:r>
            <a:r>
              <a:rPr lang="en-US" dirty="0" smtClean="0">
                <a:solidFill>
                  <a:srgbClr val="2A00FF"/>
                </a:solidFill>
                <a:latin typeface="Consolas"/>
              </a:rPr>
              <a:t> </a:t>
            </a:r>
            <a:r>
              <a:rPr lang="en-US" dirty="0" smtClean="0">
                <a:solidFill>
                  <a:srgbClr val="3F7F5F"/>
                </a:solidFill>
                <a:latin typeface="Consolas"/>
              </a:rPr>
              <a:t>"hello"</a:t>
            </a:r>
          </a:p>
        </p:txBody>
      </p:sp>
    </p:spTree>
    <p:extLst>
      <p:ext uri="{BB962C8B-B14F-4D97-AF65-F5344CB8AC3E}">
        <p14:creationId xmlns:p14="http://schemas.microsoft.com/office/powerpoint/2010/main" val="133341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bldLvl="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StringBuffer</a:t>
            </a:r>
            <a:endParaRPr lang="en-US" dirty="0"/>
          </a:p>
        </p:txBody>
      </p:sp>
      <p:sp>
        <p:nvSpPr>
          <p:cNvPr id="3" name="Content Placeholder 2"/>
          <p:cNvSpPr>
            <a:spLocks noGrp="1"/>
          </p:cNvSpPr>
          <p:nvPr>
            <p:ph idx="1"/>
          </p:nvPr>
        </p:nvSpPr>
        <p:spPr/>
        <p:txBody>
          <a:bodyPr/>
          <a:lstStyle/>
          <a:p>
            <a:r>
              <a:rPr lang="en-US" dirty="0"/>
              <a:t>The </a:t>
            </a:r>
            <a:r>
              <a:rPr lang="en-US" b="1" dirty="0" err="1"/>
              <a:t>java.lang.StringBuffer</a:t>
            </a:r>
            <a:r>
              <a:rPr lang="en-US" dirty="0"/>
              <a:t> class is a thread-safe, mutable sequence of characters. </a:t>
            </a:r>
          </a:p>
          <a:p>
            <a:r>
              <a:rPr lang="en-US" dirty="0"/>
              <a:t>Following are the important points about </a:t>
            </a:r>
            <a:r>
              <a:rPr lang="en-US" dirty="0" err="1"/>
              <a:t>StringBuffer</a:t>
            </a:r>
            <a:r>
              <a:rPr lang="en-US" dirty="0"/>
              <a:t>:</a:t>
            </a:r>
          </a:p>
          <a:p>
            <a:pPr lvl="1"/>
            <a:r>
              <a:rPr lang="en-US" dirty="0"/>
              <a:t>A string buffer is like a String, but can be </a:t>
            </a:r>
            <a:r>
              <a:rPr lang="en-US" b="1" dirty="0"/>
              <a:t>modified</a:t>
            </a:r>
            <a:r>
              <a:rPr lang="en-US" dirty="0"/>
              <a:t> (</a:t>
            </a:r>
            <a:r>
              <a:rPr lang="en-US" b="1" dirty="0"/>
              <a:t>mutable</a:t>
            </a:r>
            <a:r>
              <a:rPr lang="en-US" dirty="0"/>
              <a:t>).</a:t>
            </a:r>
          </a:p>
          <a:p>
            <a:pPr lvl="1"/>
            <a:r>
              <a:rPr lang="en-US" dirty="0"/>
              <a:t>It contains some particular sequence of characters, but the length and content of the sequence can be changed through certain method calls.</a:t>
            </a:r>
          </a:p>
          <a:p>
            <a:pPr lvl="1"/>
            <a:r>
              <a:rPr lang="en-US" dirty="0"/>
              <a:t>They are </a:t>
            </a:r>
            <a:r>
              <a:rPr lang="en-US" b="1" dirty="0"/>
              <a:t>safe</a:t>
            </a:r>
            <a:r>
              <a:rPr lang="en-US" dirty="0"/>
              <a:t> for use by multiple </a:t>
            </a:r>
            <a:r>
              <a:rPr lang="en-US" b="1" dirty="0"/>
              <a:t>threads</a:t>
            </a:r>
            <a:r>
              <a:rPr lang="en-US" dirty="0"/>
              <a:t>.</a:t>
            </a:r>
          </a:p>
          <a:p>
            <a:r>
              <a:rPr lang="en-US" dirty="0" err="1" smtClean="0"/>
              <a:t>StringBuffer</a:t>
            </a:r>
            <a:r>
              <a:rPr lang="en-US" dirty="0" smtClean="0"/>
              <a:t> Constructors</a:t>
            </a:r>
          </a:p>
          <a:p>
            <a:endParaRPr lang="en-US" dirty="0"/>
          </a:p>
        </p:txBody>
      </p:sp>
      <p:graphicFrame>
        <p:nvGraphicFramePr>
          <p:cNvPr id="4" name="Table 3"/>
          <p:cNvGraphicFramePr>
            <a:graphicFrameLocks noGrp="1"/>
          </p:cNvGraphicFramePr>
          <p:nvPr>
            <p:extLst/>
          </p:nvPr>
        </p:nvGraphicFramePr>
        <p:xfrm>
          <a:off x="475210" y="3460865"/>
          <a:ext cx="11411989" cy="2931160"/>
        </p:xfrm>
        <a:graphic>
          <a:graphicData uri="http://schemas.openxmlformats.org/drawingml/2006/table">
            <a:tbl>
              <a:tblPr firstRow="1" bandRow="1">
                <a:tableStyleId>{00A15C55-8517-42AA-B614-E9B94910E393}</a:tableStyleId>
              </a:tblPr>
              <a:tblGrid>
                <a:gridCol w="1291923">
                  <a:extLst>
                    <a:ext uri="{9D8B030D-6E8A-4147-A177-3AD203B41FA5}">
                      <a16:colId xmlns:a16="http://schemas.microsoft.com/office/drawing/2014/main" xmlns="" val="20000"/>
                    </a:ext>
                  </a:extLst>
                </a:gridCol>
                <a:gridCol w="10120066">
                  <a:extLst>
                    <a:ext uri="{9D8B030D-6E8A-4147-A177-3AD203B41FA5}">
                      <a16:colId xmlns:a16="http://schemas.microsoft.com/office/drawing/2014/main" xmlns="" val="20001"/>
                    </a:ext>
                  </a:extLst>
                </a:gridCol>
              </a:tblGrid>
              <a:tr h="370840">
                <a:tc>
                  <a:txBody>
                    <a:bodyPr/>
                    <a:lstStyle/>
                    <a:p>
                      <a:r>
                        <a:rPr lang="en-US" dirty="0" smtClean="0"/>
                        <a:t>S.N</a:t>
                      </a:r>
                      <a:endParaRPr lang="en-US" dirty="0"/>
                    </a:p>
                  </a:txBody>
                  <a:tcPr/>
                </a:tc>
                <a:tc>
                  <a:txBody>
                    <a:bodyPr/>
                    <a:lstStyle/>
                    <a:p>
                      <a:r>
                        <a:rPr lang="en-US" dirty="0" smtClean="0"/>
                        <a:t>Constructor &amp;</a:t>
                      </a:r>
                      <a:r>
                        <a:rPr lang="en-US" baseline="0" dirty="0" smtClean="0"/>
                        <a:t> Description</a:t>
                      </a:r>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1</a:t>
                      </a:r>
                      <a:endParaRPr lang="en-US" dirty="0" smtClean="0">
                        <a:latin typeface="Times" pitchFamily="-96" charset="0"/>
                      </a:endParaRPr>
                    </a:p>
                  </a:txBody>
                  <a:tcPr/>
                </a:tc>
                <a:tc>
                  <a:txBody>
                    <a:bodyPr/>
                    <a:lstStyle/>
                    <a:p>
                      <a:r>
                        <a:rPr lang="en-US" sz="1800" dirty="0" err="1" smtClean="0"/>
                        <a:t>StringBuffer</a:t>
                      </a:r>
                      <a:r>
                        <a:rPr lang="en-US" sz="1800" dirty="0" smtClean="0"/>
                        <a:t>() </a:t>
                      </a:r>
                      <a:br>
                        <a:rPr lang="en-US" sz="1800" dirty="0" smtClean="0"/>
                      </a:br>
                      <a:r>
                        <a:rPr lang="en-US" sz="1800" dirty="0" smtClean="0"/>
                        <a:t>This constructs a string buffer with no characters in it and an initial capacity of 16 characters.</a:t>
                      </a:r>
                      <a:endParaRPr lang="en-US" sz="1800"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2</a:t>
                      </a:r>
                      <a:endParaRPr lang="en-US" sz="1800" b="1" dirty="0" smtClean="0">
                        <a:latin typeface="Courier New" pitchFamily="49" charset="0"/>
                      </a:endParaRPr>
                    </a:p>
                  </a:txBody>
                  <a:tcPr/>
                </a:tc>
                <a:tc>
                  <a:txBody>
                    <a:bodyPr/>
                    <a:lstStyle/>
                    <a:p>
                      <a:r>
                        <a:rPr lang="en-US" sz="1800" dirty="0" err="1" smtClean="0"/>
                        <a:t>StringBuffer</a:t>
                      </a:r>
                      <a:r>
                        <a:rPr lang="en-US" sz="1800" dirty="0" smtClean="0"/>
                        <a:t>(</a:t>
                      </a:r>
                      <a:r>
                        <a:rPr lang="en-US" sz="1800" dirty="0" err="1" smtClean="0"/>
                        <a:t>CharSequence</a:t>
                      </a:r>
                      <a:r>
                        <a:rPr lang="en-US" sz="1800" dirty="0" smtClean="0"/>
                        <a:t> </a:t>
                      </a:r>
                      <a:r>
                        <a:rPr lang="en-US" sz="1800" dirty="0" err="1" smtClean="0"/>
                        <a:t>seq</a:t>
                      </a:r>
                      <a:r>
                        <a:rPr lang="en-US" sz="1800" dirty="0" smtClean="0"/>
                        <a:t>) </a:t>
                      </a:r>
                      <a:br>
                        <a:rPr lang="en-US" sz="1800" dirty="0" smtClean="0"/>
                      </a:br>
                      <a:r>
                        <a:rPr lang="en-US" sz="1800" dirty="0" smtClean="0"/>
                        <a:t>This constructs a string buffer that contains the same characters as the specified </a:t>
                      </a:r>
                      <a:r>
                        <a:rPr lang="en-US" sz="1800" dirty="0" err="1" smtClean="0"/>
                        <a:t>CharSequence</a:t>
                      </a:r>
                      <a:r>
                        <a:rPr lang="en-US" sz="1800" dirty="0" smtClean="0"/>
                        <a:t>.</a:t>
                      </a:r>
                      <a:endParaRPr lang="en-US" sz="1800"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a:t>
                      </a:r>
                      <a:endParaRPr lang="en-US" sz="1800" b="1" dirty="0" smtClean="0">
                        <a:latin typeface="Courier New" pitchFamily="49" charset="0"/>
                      </a:endParaRPr>
                    </a:p>
                  </a:txBody>
                  <a:tcPr/>
                </a:tc>
                <a:tc>
                  <a:txBody>
                    <a:bodyPr/>
                    <a:lstStyle/>
                    <a:p>
                      <a:r>
                        <a:rPr lang="en-US" sz="1800" dirty="0" err="1" smtClean="0"/>
                        <a:t>StringBuffer</a:t>
                      </a:r>
                      <a:r>
                        <a:rPr lang="en-US" sz="1800" dirty="0" smtClean="0"/>
                        <a:t>(</a:t>
                      </a:r>
                      <a:r>
                        <a:rPr lang="en-US" sz="1800" dirty="0" err="1" smtClean="0"/>
                        <a:t>int</a:t>
                      </a:r>
                      <a:r>
                        <a:rPr lang="en-US" sz="1800" dirty="0" smtClean="0"/>
                        <a:t> capacity) </a:t>
                      </a:r>
                      <a:br>
                        <a:rPr lang="en-US" sz="1800" dirty="0" smtClean="0"/>
                      </a:br>
                      <a:r>
                        <a:rPr lang="en-US" sz="1800" dirty="0" smtClean="0"/>
                        <a:t>This constructs a string buffer with no characters in it and the specified initial capacity.</a:t>
                      </a:r>
                      <a:endParaRPr lang="en-US" sz="1800"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4</a:t>
                      </a:r>
                      <a:endParaRPr lang="en-US" dirty="0" smtClean="0">
                        <a:latin typeface="Times" pitchFamily="-96" charset="0"/>
                      </a:endParaRPr>
                    </a:p>
                  </a:txBody>
                  <a:tcPr/>
                </a:tc>
                <a:tc>
                  <a:txBody>
                    <a:bodyPr/>
                    <a:lstStyle/>
                    <a:p>
                      <a:r>
                        <a:rPr lang="en-US" sz="1800" dirty="0" err="1" smtClean="0"/>
                        <a:t>StringBuffer</a:t>
                      </a:r>
                      <a:r>
                        <a:rPr lang="en-US" sz="1800" dirty="0" smtClean="0"/>
                        <a:t>(String </a:t>
                      </a:r>
                      <a:r>
                        <a:rPr lang="en-US" sz="1800" dirty="0" err="1" smtClean="0"/>
                        <a:t>str</a:t>
                      </a:r>
                      <a:r>
                        <a:rPr lang="en-US" sz="1800" dirty="0" smtClean="0"/>
                        <a:t>) </a:t>
                      </a:r>
                      <a:br>
                        <a:rPr lang="en-US" sz="1800" dirty="0" smtClean="0"/>
                      </a:br>
                      <a:r>
                        <a:rPr lang="en-US" sz="1800" dirty="0" smtClean="0"/>
                        <a:t>This constructs a string buffer initialized to the contents of the specified string.</a:t>
                      </a:r>
                      <a:endParaRPr lang="en-US" sz="1800" dirty="0"/>
                    </a:p>
                  </a:txBody>
                  <a:tcPr/>
                </a:tc>
                <a:extLst>
                  <a:ext uri="{0D108BD9-81ED-4DB2-BD59-A6C34878D82A}">
                    <a16:rowId xmlns:a16="http://schemas.microsoft.com/office/drawing/2014/main" xmlns="" val="10004"/>
                  </a:ext>
                </a:extLst>
              </a:tr>
            </a:tbl>
          </a:graphicData>
        </a:graphic>
      </p:graphicFrame>
      <p:sp>
        <p:nvSpPr>
          <p:cNvPr id="5" name="Rectangle 4"/>
          <p:cNvSpPr/>
          <p:nvPr/>
        </p:nvSpPr>
        <p:spPr>
          <a:xfrm>
            <a:off x="475209" y="3829916"/>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209" y="4472247"/>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5209" y="5107939"/>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5209" y="5743631"/>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34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a:t>StringBuffer</a:t>
            </a:r>
            <a:r>
              <a:rPr lang="en-IN" dirty="0"/>
              <a:t> Methods</a:t>
            </a:r>
            <a:endParaRPr lang="en-US" dirty="0"/>
          </a:p>
        </p:txBody>
      </p:sp>
      <p:sp>
        <p:nvSpPr>
          <p:cNvPr id="5" name="Content Placeholder 4"/>
          <p:cNvSpPr>
            <a:spLocks noGrp="1"/>
          </p:cNvSpPr>
          <p:nvPr>
            <p:ph idx="1"/>
          </p:nvPr>
        </p:nvSpPr>
        <p:spPr/>
        <p:txBody>
          <a:bodyPr/>
          <a:lstStyle/>
          <a:p>
            <a:endParaRPr lang="en-US" dirty="0"/>
          </a:p>
          <a:p>
            <a:endParaRPr lang="en-US" dirty="0" smtClean="0"/>
          </a:p>
          <a:p>
            <a:endParaRPr lang="en-US" dirty="0"/>
          </a:p>
          <a:p>
            <a:endParaRPr lang="en-US" dirty="0" smtClean="0"/>
          </a:p>
          <a:p>
            <a:pPr marL="0" indent="0">
              <a:buNone/>
            </a:pPr>
            <a:endParaRPr lang="en-US" dirty="0" smtClean="0"/>
          </a:p>
          <a:p>
            <a:endParaRPr lang="en-US" dirty="0" smtClean="0"/>
          </a:p>
          <a:p>
            <a:r>
              <a:rPr lang="en-US" dirty="0" smtClean="0"/>
              <a:t>Remember </a:t>
            </a:r>
            <a:r>
              <a:rPr lang="en-US" dirty="0"/>
              <a:t>: “</a:t>
            </a:r>
            <a:r>
              <a:rPr lang="en-US" dirty="0" err="1"/>
              <a:t>StringBuffer</a:t>
            </a:r>
            <a:r>
              <a:rPr lang="en-US" dirty="0"/>
              <a:t>” is </a:t>
            </a:r>
            <a:r>
              <a:rPr lang="en-US" dirty="0" smtClean="0"/>
              <a:t>mutable</a:t>
            </a:r>
          </a:p>
          <a:p>
            <a:pPr lvl="1"/>
            <a:r>
              <a:rPr lang="en-IN" dirty="0"/>
              <a:t>As </a:t>
            </a:r>
            <a:r>
              <a:rPr lang="en-IN" b="1" dirty="0" err="1">
                <a:latin typeface="Cambria" pitchFamily="18" charset="0"/>
                <a:ea typeface="Cambria" pitchFamily="18" charset="0"/>
                <a:cs typeface="Courier New" pitchFamily="49" charset="0"/>
              </a:rPr>
              <a:t>StringBuffer</a:t>
            </a:r>
            <a:r>
              <a:rPr lang="en-IN" dirty="0"/>
              <a:t> class is mutable we need not to</a:t>
            </a:r>
            <a:r>
              <a:rPr lang="en-US" dirty="0"/>
              <a:t> replace the reference with a new reference as we have to do it with </a:t>
            </a:r>
            <a:r>
              <a:rPr lang="en-US" dirty="0">
                <a:latin typeface="Cambria" pitchFamily="18" charset="0"/>
                <a:ea typeface="Cambria" pitchFamily="18" charset="0"/>
                <a:cs typeface="Courier New" pitchFamily="49" charset="0"/>
              </a:rPr>
              <a:t>String</a:t>
            </a:r>
            <a:r>
              <a:rPr lang="en-US" dirty="0"/>
              <a:t> class.</a:t>
            </a:r>
          </a:p>
          <a:p>
            <a:pPr lvl="1"/>
            <a:endParaRPr lang="en-US" dirty="0"/>
          </a:p>
          <a:p>
            <a:endParaRPr lang="en-US" dirty="0"/>
          </a:p>
        </p:txBody>
      </p:sp>
      <p:graphicFrame>
        <p:nvGraphicFramePr>
          <p:cNvPr id="6" name="Table 5"/>
          <p:cNvGraphicFramePr>
            <a:graphicFrameLocks noGrp="1"/>
          </p:cNvGraphicFramePr>
          <p:nvPr>
            <p:extLst/>
          </p:nvPr>
        </p:nvGraphicFramePr>
        <p:xfrm>
          <a:off x="483525" y="971510"/>
          <a:ext cx="11295610" cy="2494280"/>
        </p:xfrm>
        <a:graphic>
          <a:graphicData uri="http://schemas.openxmlformats.org/drawingml/2006/table">
            <a:tbl>
              <a:tblPr firstRow="1" bandRow="1">
                <a:tableStyleId>{00A15C55-8517-42AA-B614-E9B94910E393}</a:tableStyleId>
              </a:tblPr>
              <a:tblGrid>
                <a:gridCol w="4369057">
                  <a:extLst>
                    <a:ext uri="{9D8B030D-6E8A-4147-A177-3AD203B41FA5}">
                      <a16:colId xmlns:a16="http://schemas.microsoft.com/office/drawing/2014/main" xmlns="" val="20000"/>
                    </a:ext>
                  </a:extLst>
                </a:gridCol>
                <a:gridCol w="6926553">
                  <a:extLst>
                    <a:ext uri="{9D8B030D-6E8A-4147-A177-3AD203B41FA5}">
                      <a16:colId xmlns:a16="http://schemas.microsoft.com/office/drawing/2014/main" xmlns="" val="20001"/>
                    </a:ext>
                  </a:extLst>
                </a:gridCol>
              </a:tblGrid>
              <a:tr h="370840">
                <a:tc>
                  <a:txBody>
                    <a:bodyPr/>
                    <a:lstStyle/>
                    <a:p>
                      <a:r>
                        <a:rPr lang="en-US" dirty="0" smtClean="0"/>
                        <a:t>Method</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append(String s)</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append the specified string with this string.</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insert(</a:t>
                      </a:r>
                      <a:r>
                        <a:rPr lang="en-US" sz="1800" dirty="0" err="1" smtClean="0"/>
                        <a:t>int</a:t>
                      </a:r>
                      <a:r>
                        <a:rPr lang="en-US" sz="1800" dirty="0" smtClean="0"/>
                        <a:t> offset, String s)</a:t>
                      </a:r>
                      <a:endParaRPr lang="en-US" sz="1800" b="1"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insert the specified string with this string at the specified position.</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replace(</a:t>
                      </a:r>
                      <a:r>
                        <a:rPr lang="en-US" sz="1800" dirty="0" err="1" smtClean="0"/>
                        <a:t>int</a:t>
                      </a:r>
                      <a:r>
                        <a:rPr lang="en-US" sz="1800" dirty="0" smtClean="0"/>
                        <a:t> </a:t>
                      </a:r>
                      <a:r>
                        <a:rPr lang="en-US" sz="1800" dirty="0" err="1" smtClean="0"/>
                        <a:t>startIndex</a:t>
                      </a:r>
                      <a:r>
                        <a:rPr lang="en-US" sz="1800" dirty="0" smtClean="0"/>
                        <a:t>, </a:t>
                      </a:r>
                      <a:r>
                        <a:rPr lang="en-US" sz="1800" dirty="0" err="1" smtClean="0"/>
                        <a:t>int</a:t>
                      </a:r>
                      <a:r>
                        <a:rPr lang="en-US" sz="1800" dirty="0" smtClean="0"/>
                        <a:t> </a:t>
                      </a:r>
                      <a:r>
                        <a:rPr lang="en-US" sz="1800" dirty="0" err="1" smtClean="0"/>
                        <a:t>endIndex</a:t>
                      </a:r>
                      <a:r>
                        <a:rPr lang="en-US" sz="1800" dirty="0" smtClean="0"/>
                        <a:t>, String </a:t>
                      </a:r>
                      <a:r>
                        <a:rPr lang="en-US" sz="1800" dirty="0" err="1" smtClean="0"/>
                        <a:t>str</a:t>
                      </a:r>
                      <a:r>
                        <a:rPr lang="en-US" sz="1800" dirty="0" smtClean="0"/>
                        <a:t>)</a:t>
                      </a:r>
                      <a:endParaRPr lang="en-US" sz="1800" b="1"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t>is used to replace the string from specified </a:t>
                      </a:r>
                      <a:r>
                        <a:rPr lang="en-US" sz="1800" kern="1200" dirty="0" err="1" smtClean="0"/>
                        <a:t>startIndex</a:t>
                      </a:r>
                      <a:r>
                        <a:rPr lang="en-US" sz="1800" kern="1200" dirty="0" smtClean="0"/>
                        <a:t> and </a:t>
                      </a:r>
                      <a:r>
                        <a:rPr lang="en-US" sz="1800" kern="1200" dirty="0" err="1" smtClean="0"/>
                        <a:t>endIndex</a:t>
                      </a:r>
                      <a:r>
                        <a:rPr lang="en-US" sz="1800" kern="1200" dirty="0" smtClean="0"/>
                        <a:t>.</a:t>
                      </a:r>
                      <a:endParaRPr lang="en-US" sz="1800" dirty="0" smtClean="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delete(</a:t>
                      </a:r>
                      <a:r>
                        <a:rPr lang="en-US" sz="1800" dirty="0" err="1" smtClean="0"/>
                        <a:t>int</a:t>
                      </a:r>
                      <a:r>
                        <a:rPr lang="en-US" sz="1800" dirty="0" smtClean="0"/>
                        <a:t> </a:t>
                      </a:r>
                      <a:r>
                        <a:rPr lang="en-US" sz="1800" dirty="0" err="1" smtClean="0"/>
                        <a:t>startIndex</a:t>
                      </a:r>
                      <a:r>
                        <a:rPr lang="en-US" sz="1800" dirty="0" smtClean="0"/>
                        <a:t>, </a:t>
                      </a:r>
                      <a:r>
                        <a:rPr lang="en-US" sz="1800" dirty="0" err="1" smtClean="0"/>
                        <a:t>int</a:t>
                      </a:r>
                      <a:r>
                        <a:rPr lang="en-US" sz="1800" dirty="0" smtClean="0"/>
                        <a:t> </a:t>
                      </a:r>
                      <a:r>
                        <a:rPr lang="en-US" sz="1800" dirty="0" err="1" smtClean="0"/>
                        <a:t>endIndex</a:t>
                      </a:r>
                      <a:r>
                        <a:rPr lang="en-US" sz="1800" dirty="0" smtClean="0"/>
                        <a:t>)</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delete the string from specified </a:t>
                      </a:r>
                      <a:r>
                        <a:rPr lang="en-US" sz="1800" dirty="0" err="1" smtClean="0"/>
                        <a:t>startIndex</a:t>
                      </a:r>
                      <a:r>
                        <a:rPr lang="en-US" sz="1800" dirty="0" smtClean="0"/>
                        <a:t> and </a:t>
                      </a:r>
                      <a:r>
                        <a:rPr lang="en-US" sz="1800" dirty="0" err="1" smtClean="0"/>
                        <a:t>endIndex</a:t>
                      </a:r>
                      <a:r>
                        <a:rPr lang="en-US" sz="1800" dirty="0" smtClean="0"/>
                        <a: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reverse()</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reverse the string.</a:t>
                      </a:r>
                    </a:p>
                  </a:txBody>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1048095" y="4693594"/>
            <a:ext cx="7248007" cy="1754326"/>
          </a:xfrm>
          <a:prstGeom prst="rect">
            <a:avLst/>
          </a:prstGeom>
          <a:noFill/>
          <a:ln w="19050">
            <a:solidFill>
              <a:schemeClr val="accent1"/>
            </a:solidFill>
            <a:prstDash val="dash"/>
          </a:ln>
        </p:spPr>
        <p:txBody>
          <a:bodyPr wrap="square" rtlCol="0">
            <a:spAutoFit/>
          </a:bodyPr>
          <a:lstStyle/>
          <a:p>
            <a:r>
              <a:rPr lang="en-US" dirty="0" err="1" smtClean="0">
                <a:solidFill>
                  <a:srgbClr val="000000"/>
                </a:solidFill>
                <a:latin typeface="Consolas"/>
              </a:rPr>
              <a:t>StringBuffer</a:t>
            </a:r>
            <a:r>
              <a:rPr lang="en-US" dirty="0" smtClean="0">
                <a:solidFill>
                  <a:srgbClr val="000000"/>
                </a:solidFill>
                <a:latin typeface="Consolas"/>
              </a:rPr>
              <a:t> </a:t>
            </a:r>
            <a:r>
              <a:rPr lang="en-US" dirty="0" smtClean="0">
                <a:solidFill>
                  <a:srgbClr val="6A3E3E"/>
                </a:solidFill>
                <a:latin typeface="Consolas"/>
              </a:rPr>
              <a:t>str1</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StringBuffer</a:t>
            </a:r>
            <a:r>
              <a:rPr lang="en-US" b="1" dirty="0" smtClean="0">
                <a:solidFill>
                  <a:srgbClr val="000000"/>
                </a:solidFill>
                <a:latin typeface="Consolas"/>
              </a:rPr>
              <a:t>(</a:t>
            </a:r>
            <a:r>
              <a:rPr lang="en-US" b="1" dirty="0" smtClean="0">
                <a:solidFill>
                  <a:srgbClr val="2A00FF"/>
                </a:solidFill>
                <a:latin typeface="Consolas"/>
              </a:rPr>
              <a:t>"Hello Everyone"</a:t>
            </a:r>
            <a:r>
              <a:rPr lang="en-US" b="1" dirty="0" smtClean="0">
                <a:solidFill>
                  <a:srgbClr val="000000"/>
                </a:solidFill>
                <a:latin typeface="Consolas"/>
              </a:rPr>
              <a:t>);</a:t>
            </a:r>
          </a:p>
          <a:p>
            <a:r>
              <a:rPr lang="en-US" dirty="0" smtClean="0">
                <a:solidFill>
                  <a:srgbClr val="6A3E3E"/>
                </a:solidFill>
                <a:latin typeface="Consolas"/>
              </a:rPr>
              <a:t>str1</a:t>
            </a:r>
            <a:r>
              <a:rPr lang="en-US" dirty="0" smtClean="0">
                <a:solidFill>
                  <a:srgbClr val="000000"/>
                </a:solidFill>
                <a:latin typeface="Consolas"/>
              </a:rPr>
              <a:t>.reverse(); </a:t>
            </a:r>
          </a:p>
          <a:p>
            <a:r>
              <a:rPr lang="en-IN" dirty="0" smtClean="0">
                <a:solidFill>
                  <a:srgbClr val="3F7F5F"/>
                </a:solidFill>
                <a:latin typeface="Consolas"/>
              </a:rPr>
              <a:t>// as it is mutable can not write str1 = str1.reverse();</a:t>
            </a:r>
          </a:p>
          <a:p>
            <a:r>
              <a:rPr lang="en-IN" dirty="0" smtClean="0">
                <a:solidFill>
                  <a:srgbClr val="3F7F5F"/>
                </a:solidFill>
                <a:latin typeface="Consolas"/>
              </a:rPr>
              <a:t>// it will change to value of the string itself</a:t>
            </a:r>
            <a:endParaRPr lang="en-US" dirty="0" smtClean="0">
              <a:solidFill>
                <a:srgbClr val="000000"/>
              </a:solidFill>
              <a:latin typeface="Consolas"/>
            </a:endParaRP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str1</a:t>
            </a:r>
            <a:r>
              <a:rPr lang="en-US" b="1" i="1" dirty="0" smtClean="0">
                <a:solidFill>
                  <a:srgbClr val="000000"/>
                </a:solidFill>
                <a:latin typeface="Consolas"/>
              </a:rPr>
              <a:t>);</a:t>
            </a:r>
          </a:p>
          <a:p>
            <a:r>
              <a:rPr lang="en-US" dirty="0" smtClean="0">
                <a:solidFill>
                  <a:srgbClr val="3F7F5F"/>
                </a:solidFill>
                <a:latin typeface="Consolas"/>
              </a:rPr>
              <a:t>// Output will be “</a:t>
            </a:r>
            <a:r>
              <a:rPr lang="en-US" b="1" dirty="0" err="1" smtClean="0">
                <a:solidFill>
                  <a:srgbClr val="3F7F5F"/>
                </a:solidFill>
                <a:latin typeface="Consolas"/>
              </a:rPr>
              <a:t>enoyrevE</a:t>
            </a:r>
            <a:r>
              <a:rPr lang="en-US" b="1" dirty="0" smtClean="0">
                <a:solidFill>
                  <a:srgbClr val="3F7F5F"/>
                </a:solidFill>
                <a:latin typeface="Consolas"/>
              </a:rPr>
              <a:t> </a:t>
            </a:r>
            <a:r>
              <a:rPr lang="en-US" b="1" dirty="0" err="1" smtClean="0">
                <a:solidFill>
                  <a:srgbClr val="3F7F5F"/>
                </a:solidFill>
                <a:latin typeface="Consolas"/>
              </a:rPr>
              <a:t>olleH</a:t>
            </a:r>
            <a:r>
              <a:rPr lang="en-US" dirty="0" smtClean="0">
                <a:solidFill>
                  <a:srgbClr val="3F7F5F"/>
                </a:solidFill>
                <a:latin typeface="Consolas"/>
              </a:rPr>
              <a:t>”</a:t>
            </a:r>
          </a:p>
        </p:txBody>
      </p:sp>
    </p:spTree>
    <p:extLst>
      <p:ext uri="{BB962C8B-B14F-4D97-AF65-F5344CB8AC3E}">
        <p14:creationId xmlns:p14="http://schemas.microsoft.com/office/powerpoint/2010/main" val="9951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bldLvl="5"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class</a:t>
            </a:r>
          </a:p>
        </p:txBody>
      </p:sp>
      <p:sp>
        <p:nvSpPr>
          <p:cNvPr id="3" name="Content Placeholder 2"/>
          <p:cNvSpPr>
            <a:spLocks noGrp="1"/>
          </p:cNvSpPr>
          <p:nvPr>
            <p:ph idx="1"/>
          </p:nvPr>
        </p:nvSpPr>
        <p:spPr/>
        <p:txBody>
          <a:bodyPr/>
          <a:lstStyle/>
          <a:p>
            <a:r>
              <a:rPr lang="en-US" dirty="0"/>
              <a:t>The Java Math class provides more </a:t>
            </a:r>
            <a:r>
              <a:rPr lang="en-US" b="1" dirty="0"/>
              <a:t>advanced mathematical</a:t>
            </a:r>
            <a:r>
              <a:rPr lang="en-US" dirty="0"/>
              <a:t> </a:t>
            </a:r>
            <a:r>
              <a:rPr lang="en-US" b="1" dirty="0"/>
              <a:t>calculations </a:t>
            </a:r>
            <a:r>
              <a:rPr lang="en-US" dirty="0"/>
              <a:t>other than arithmetic operator.</a:t>
            </a:r>
          </a:p>
          <a:p>
            <a:r>
              <a:rPr lang="en-US" dirty="0"/>
              <a:t>The </a:t>
            </a:r>
            <a:r>
              <a:rPr lang="en-US" b="1" dirty="0" err="1"/>
              <a:t>java.lang.Math</a:t>
            </a:r>
            <a:r>
              <a:rPr lang="en-US" dirty="0"/>
              <a:t> class contains methods which performs basic numeric operations such as the </a:t>
            </a:r>
            <a:r>
              <a:rPr lang="en-US" b="1" dirty="0"/>
              <a:t>elementary exponential</a:t>
            </a:r>
            <a:r>
              <a:rPr lang="en-US" dirty="0"/>
              <a:t>, </a:t>
            </a:r>
            <a:r>
              <a:rPr lang="en-US" b="1" dirty="0"/>
              <a:t>logarithm</a:t>
            </a:r>
            <a:r>
              <a:rPr lang="en-US" dirty="0"/>
              <a:t>, </a:t>
            </a:r>
            <a:r>
              <a:rPr lang="en-US" b="1" dirty="0"/>
              <a:t>square root</a:t>
            </a:r>
            <a:r>
              <a:rPr lang="en-US" dirty="0"/>
              <a:t>, and </a:t>
            </a:r>
            <a:r>
              <a:rPr lang="en-US" b="1" dirty="0"/>
              <a:t>trigonometric</a:t>
            </a:r>
            <a:r>
              <a:rPr lang="en-US" dirty="0"/>
              <a:t> functions.</a:t>
            </a:r>
          </a:p>
          <a:p>
            <a:r>
              <a:rPr lang="en-US" dirty="0"/>
              <a:t>All the </a:t>
            </a:r>
            <a:r>
              <a:rPr lang="en-US" b="1" dirty="0"/>
              <a:t>methods</a:t>
            </a:r>
            <a:r>
              <a:rPr lang="en-US" dirty="0"/>
              <a:t> of class Math are </a:t>
            </a:r>
            <a:r>
              <a:rPr lang="en-US" b="1" dirty="0"/>
              <a:t>static</a:t>
            </a:r>
            <a:r>
              <a:rPr lang="en-US" dirty="0"/>
              <a:t>.</a:t>
            </a:r>
          </a:p>
          <a:p>
            <a:r>
              <a:rPr lang="en-IN" b="1" dirty="0"/>
              <a:t>Fields :</a:t>
            </a:r>
          </a:p>
          <a:p>
            <a:pPr lvl="1"/>
            <a:r>
              <a:rPr lang="en-IN" dirty="0"/>
              <a:t>Math class comes with two important </a:t>
            </a:r>
            <a:r>
              <a:rPr lang="en-IN" b="1" dirty="0"/>
              <a:t>static</a:t>
            </a:r>
            <a:r>
              <a:rPr lang="en-IN" dirty="0"/>
              <a:t> fields</a:t>
            </a:r>
          </a:p>
          <a:p>
            <a:pPr lvl="2"/>
            <a:r>
              <a:rPr lang="en-IN" sz="2000" b="1" dirty="0"/>
              <a:t>E</a:t>
            </a:r>
            <a:r>
              <a:rPr lang="en-IN" sz="2000" dirty="0"/>
              <a:t> : returns </a:t>
            </a:r>
            <a:r>
              <a:rPr lang="en-US" sz="2000" dirty="0"/>
              <a:t>double value of </a:t>
            </a:r>
            <a:r>
              <a:rPr lang="en-US" sz="2000" b="1" dirty="0"/>
              <a:t>Euler's number </a:t>
            </a:r>
            <a:r>
              <a:rPr lang="en-US" sz="2000" dirty="0"/>
              <a:t>(</a:t>
            </a:r>
            <a:r>
              <a:rPr lang="en-US" sz="2000" dirty="0" err="1"/>
              <a:t>i.e</a:t>
            </a:r>
            <a:r>
              <a:rPr lang="en-US" sz="2000" dirty="0"/>
              <a:t> 2.718281828459045). </a:t>
            </a:r>
          </a:p>
          <a:p>
            <a:pPr lvl="2"/>
            <a:r>
              <a:rPr lang="en-US" sz="2000" b="1" dirty="0"/>
              <a:t>PI</a:t>
            </a:r>
            <a:r>
              <a:rPr lang="en-US" sz="2000" dirty="0"/>
              <a:t> : returns double value of </a:t>
            </a:r>
            <a:r>
              <a:rPr lang="en-US" sz="2000" b="1" dirty="0"/>
              <a:t>PI</a:t>
            </a:r>
            <a:r>
              <a:rPr lang="en-US" sz="2000" dirty="0"/>
              <a:t> (i.e. 3.141592653589793).</a:t>
            </a:r>
          </a:p>
          <a:p>
            <a:endParaRPr lang="en-US" dirty="0"/>
          </a:p>
        </p:txBody>
      </p:sp>
    </p:spTree>
    <p:extLst>
      <p:ext uri="{BB962C8B-B14F-4D97-AF65-F5344CB8AC3E}">
        <p14:creationId xmlns:p14="http://schemas.microsoft.com/office/powerpoint/2010/main" val="2038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Object &amp; Accessing members</a:t>
            </a:r>
          </a:p>
        </p:txBody>
      </p:sp>
      <p:sp>
        <p:nvSpPr>
          <p:cNvPr id="3" name="Content Placeholder 2"/>
          <p:cNvSpPr>
            <a:spLocks noGrp="1"/>
          </p:cNvSpPr>
          <p:nvPr>
            <p:ph idx="1"/>
          </p:nvPr>
        </p:nvSpPr>
        <p:spPr/>
        <p:txBody>
          <a:bodyPr/>
          <a:lstStyle/>
          <a:p>
            <a:r>
              <a:rPr lang="en-US" b="1" dirty="0">
                <a:latin typeface="Cambria" pitchFamily="18" charset="0"/>
                <a:ea typeface="Cambria" pitchFamily="18" charset="0"/>
                <a:cs typeface="Courier New" pitchFamily="49" charset="0"/>
              </a:rPr>
              <a:t>new</a:t>
            </a:r>
            <a:r>
              <a:rPr lang="en-US" dirty="0"/>
              <a:t> keyword creates new object</a:t>
            </a:r>
          </a:p>
          <a:p>
            <a:r>
              <a:rPr lang="en-US" dirty="0"/>
              <a:t>Syntax:</a:t>
            </a:r>
          </a:p>
          <a:p>
            <a:pPr lvl="1">
              <a:buNone/>
            </a:pPr>
            <a:r>
              <a:rPr lang="en-US" sz="2400" dirty="0">
                <a:latin typeface="Cambria" pitchFamily="18" charset="0"/>
                <a:ea typeface="Cambria" pitchFamily="18"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objName</a:t>
            </a:r>
            <a:r>
              <a:rPr lang="en-US" sz="2400" dirty="0">
                <a:latin typeface="Cambria" pitchFamily="18" charset="0"/>
                <a:ea typeface="Cambria" pitchFamily="18" charset="0"/>
                <a:cs typeface="Courier New" pitchFamily="49" charset="0"/>
              </a:rPr>
              <a:t> = </a:t>
            </a:r>
            <a:r>
              <a:rPr lang="en-US" sz="2400" b="1" dirty="0">
                <a:latin typeface="Cambria" pitchFamily="18" charset="0"/>
                <a:ea typeface="Cambria" pitchFamily="18" charset="0"/>
                <a:cs typeface="Courier New" pitchFamily="49" charset="0"/>
              </a:rPr>
              <a:t>new</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a:t>
            </a:r>
          </a:p>
          <a:p>
            <a:pPr lvl="1">
              <a:buNone/>
            </a:pPr>
            <a:r>
              <a:rPr lang="en-IN" sz="2400" dirty="0"/>
              <a:t>Example :</a:t>
            </a:r>
          </a:p>
          <a:p>
            <a:pPr lvl="1">
              <a:buNone/>
            </a:pPr>
            <a:r>
              <a:rPr lang="en-IN" sz="2400" dirty="0">
                <a:latin typeface="Cambria" pitchFamily="18" charset="0"/>
                <a:ea typeface="Cambria" pitchFamily="18"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 iPhone = </a:t>
            </a:r>
            <a:r>
              <a:rPr lang="en-IN" sz="2400" b="1" dirty="0">
                <a:latin typeface="Cambria" pitchFamily="18" charset="0"/>
                <a:ea typeface="Cambria" pitchFamily="18" charset="0"/>
                <a:cs typeface="Courier New" pitchFamily="49" charset="0"/>
              </a:rPr>
              <a:t>new</a:t>
            </a:r>
            <a:r>
              <a:rPr lang="en-IN" sz="2400" dirty="0">
                <a:latin typeface="Cambria" pitchFamily="18" charset="0"/>
                <a:ea typeface="Cambria" pitchFamily="18" charset="0"/>
                <a:cs typeface="Courier New" pitchFamily="49"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a:t>
            </a:r>
            <a:endParaRPr lang="en-US" sz="2400" dirty="0">
              <a:latin typeface="Cambria" pitchFamily="18" charset="0"/>
              <a:ea typeface="Cambria" pitchFamily="18" charset="0"/>
              <a:cs typeface="Courier New" pitchFamily="49" charset="0"/>
            </a:endParaRPr>
          </a:p>
          <a:p>
            <a:r>
              <a:rPr lang="en-US" dirty="0"/>
              <a:t>Object variables and methods can be accessed using the </a:t>
            </a:r>
            <a:r>
              <a:rPr lang="en-US" b="1" dirty="0">
                <a:latin typeface="Cambria" pitchFamily="18" charset="0"/>
                <a:ea typeface="Cambria" pitchFamily="18" charset="0"/>
                <a:cs typeface="Courier New" pitchFamily="49" charset="0"/>
              </a:rPr>
              <a:t>dot (.)</a:t>
            </a:r>
            <a:r>
              <a:rPr lang="en-US" dirty="0">
                <a:latin typeface="Cambria" pitchFamily="18" charset="0"/>
                <a:ea typeface="Cambria" pitchFamily="18" charset="0"/>
                <a:cs typeface="Courier New" pitchFamily="49" charset="0"/>
              </a:rPr>
              <a:t> </a:t>
            </a:r>
            <a:r>
              <a:rPr lang="en-US" dirty="0"/>
              <a:t>operator</a:t>
            </a:r>
          </a:p>
          <a:p>
            <a:r>
              <a:rPr lang="en-US" dirty="0"/>
              <a:t>Example:</a:t>
            </a:r>
          </a:p>
          <a:p>
            <a:pPr lvl="1">
              <a:buNone/>
            </a:pPr>
            <a:r>
              <a:rPr lang="en-US" sz="2400" dirty="0" err="1">
                <a:latin typeface="Cambria" pitchFamily="18" charset="0"/>
                <a:ea typeface="Cambria" pitchFamily="18" charset="0"/>
                <a:cs typeface="Courier New" pitchFamily="49" charset="0"/>
              </a:rPr>
              <a:t>iPhone.storage</a:t>
            </a:r>
            <a:r>
              <a:rPr lang="en-US" sz="2400" dirty="0">
                <a:latin typeface="Cambria" pitchFamily="18" charset="0"/>
                <a:ea typeface="Cambria" pitchFamily="18" charset="0"/>
                <a:cs typeface="Courier New" pitchFamily="49" charset="0"/>
              </a:rPr>
              <a:t> = 8000;</a:t>
            </a:r>
          </a:p>
          <a:p>
            <a:pPr lvl="1">
              <a:buNone/>
            </a:pPr>
            <a:endParaRPr lang="en-US" sz="2400" dirty="0"/>
          </a:p>
          <a:p>
            <a:endParaRPr lang="en-US" dirty="0"/>
          </a:p>
        </p:txBody>
      </p:sp>
    </p:spTree>
    <p:extLst>
      <p:ext uri="{BB962C8B-B14F-4D97-AF65-F5344CB8AC3E}">
        <p14:creationId xmlns:p14="http://schemas.microsoft.com/office/powerpoint/2010/main" val="10545915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a:t>
            </a:r>
          </a:p>
        </p:txBody>
      </p:sp>
      <p:pic>
        <p:nvPicPr>
          <p:cNvPr id="4" name="table"/>
          <p:cNvPicPr>
            <a:picLocks noChangeAspect="1"/>
          </p:cNvPicPr>
          <p:nvPr/>
        </p:nvPicPr>
        <p:blipFill>
          <a:blip r:embed="rId2"/>
          <a:stretch>
            <a:fillRect/>
          </a:stretch>
        </p:blipFill>
        <p:spPr>
          <a:xfrm>
            <a:off x="346363" y="818803"/>
            <a:ext cx="8610600" cy="5400040"/>
          </a:xfrm>
          <a:prstGeom prst="rect">
            <a:avLst/>
          </a:prstGeom>
        </p:spPr>
      </p:pic>
      <p:sp>
        <p:nvSpPr>
          <p:cNvPr id="5" name="Rectangle 4"/>
          <p:cNvSpPr/>
          <p:nvPr/>
        </p:nvSpPr>
        <p:spPr>
          <a:xfrm>
            <a:off x="193963" y="1199803"/>
            <a:ext cx="91440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193963" y="26476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193963" y="38668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193963" y="50860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2544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38200"/>
            <a:ext cx="8610600" cy="5125720"/>
          </a:xfrm>
          <a:prstGeom prst="rect">
            <a:avLst/>
          </a:prstGeom>
        </p:spPr>
      </p:pic>
      <p:sp>
        <p:nvSpPr>
          <p:cNvPr id="5" name="Rectangle 4"/>
          <p:cNvSpPr/>
          <p:nvPr/>
        </p:nvSpPr>
        <p:spPr>
          <a:xfrm>
            <a:off x="0" y="1219200"/>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622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814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8006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653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r>
              <a:rPr lang="en-US" dirty="0" smtClean="0"/>
              <a:t>.)</a:t>
            </a:r>
            <a:endParaRPr lang="en-US" dirty="0"/>
          </a:p>
        </p:txBody>
      </p:sp>
      <p:pic>
        <p:nvPicPr>
          <p:cNvPr id="4" name="table"/>
          <p:cNvPicPr>
            <a:picLocks noChangeAspect="1"/>
          </p:cNvPicPr>
          <p:nvPr/>
        </p:nvPicPr>
        <p:blipFill>
          <a:blip r:embed="rId2"/>
          <a:stretch>
            <a:fillRect/>
          </a:stretch>
        </p:blipFill>
        <p:spPr>
          <a:xfrm>
            <a:off x="152400" y="817033"/>
            <a:ext cx="8610600" cy="5491480"/>
          </a:xfrm>
          <a:prstGeom prst="rect">
            <a:avLst/>
          </a:prstGeom>
        </p:spPr>
      </p:pic>
      <p:sp>
        <p:nvSpPr>
          <p:cNvPr id="5" name="Rectangle 4"/>
          <p:cNvSpPr/>
          <p:nvPr/>
        </p:nvSpPr>
        <p:spPr>
          <a:xfrm>
            <a:off x="0" y="2417233"/>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35602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4550833"/>
            <a:ext cx="9144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53890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p:cNvSpPr/>
          <p:nvPr/>
        </p:nvSpPr>
        <p:spPr>
          <a:xfrm>
            <a:off x="0" y="119803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5232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21267"/>
            <a:ext cx="8610600" cy="5125720"/>
          </a:xfrm>
          <a:prstGeom prst="rect">
            <a:avLst/>
          </a:prstGeom>
        </p:spPr>
      </p:pic>
      <p:sp>
        <p:nvSpPr>
          <p:cNvPr id="5" name="Rectangle 4"/>
          <p:cNvSpPr/>
          <p:nvPr/>
        </p:nvSpPr>
        <p:spPr>
          <a:xfrm>
            <a:off x="0" y="1202267"/>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452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644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7836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4579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908108"/>
            <a:ext cx="8610600" cy="2473960"/>
          </a:xfrm>
          <a:prstGeom prst="rect">
            <a:avLst/>
          </a:prstGeom>
        </p:spPr>
      </p:pic>
      <p:sp>
        <p:nvSpPr>
          <p:cNvPr id="5" name="Rectangle 4"/>
          <p:cNvSpPr/>
          <p:nvPr/>
        </p:nvSpPr>
        <p:spPr>
          <a:xfrm>
            <a:off x="0" y="1289108"/>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432108"/>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761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Math Example</a:t>
            </a:r>
            <a:endParaRPr lang="en-US" dirty="0"/>
          </a:p>
        </p:txBody>
      </p:sp>
      <p:sp>
        <p:nvSpPr>
          <p:cNvPr id="4" name="TextBox 4"/>
          <p:cNvSpPr txBox="1"/>
          <p:nvPr/>
        </p:nvSpPr>
        <p:spPr>
          <a:xfrm>
            <a:off x="331365" y="1112818"/>
            <a:ext cx="7620000" cy="3416320"/>
          </a:xfrm>
          <a:prstGeom prst="rect">
            <a:avLst/>
          </a:prstGeom>
          <a:noFill/>
          <a:ln w="19050">
            <a:solidFill>
              <a:schemeClr val="accent1"/>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MathDemo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6A3E3E"/>
                </a:solidFill>
                <a:latin typeface="Consolas"/>
              </a:rPr>
              <a:t>sinValue</a:t>
            </a:r>
            <a:r>
              <a:rPr lang="en-US" b="1" dirty="0" smtClean="0">
                <a:solidFill>
                  <a:srgbClr val="000000"/>
                </a:solidFill>
                <a:latin typeface="Consolas"/>
              </a:rPr>
              <a:t> = Math.</a:t>
            </a:r>
            <a:r>
              <a:rPr lang="en-US" b="1" i="1" dirty="0" smtClean="0">
                <a:solidFill>
                  <a:srgbClr val="000000"/>
                </a:solidFill>
                <a:latin typeface="Consolas"/>
              </a:rPr>
              <a:t>sin(</a:t>
            </a:r>
            <a:r>
              <a:rPr lang="en-US" b="1" i="1" dirty="0" err="1" smtClean="0">
                <a:solidFill>
                  <a:srgbClr val="000000"/>
                </a:solidFill>
                <a:latin typeface="Consolas"/>
              </a:rPr>
              <a:t>Math.</a:t>
            </a:r>
            <a:r>
              <a:rPr lang="en-US" b="1" i="1" dirty="0" err="1" smtClean="0">
                <a:solidFill>
                  <a:srgbClr val="0000C0"/>
                </a:solidFill>
                <a:latin typeface="Consolas"/>
              </a:rPr>
              <a:t>PI</a:t>
            </a:r>
            <a:r>
              <a:rPr lang="en-US" b="1" i="1" dirty="0" smtClean="0">
                <a:solidFill>
                  <a:srgbClr val="000000"/>
                </a:solidFill>
                <a:latin typeface="Consolas"/>
              </a:rPr>
              <a:t> / 2);</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6A3E3E"/>
                </a:solidFill>
                <a:latin typeface="Consolas"/>
              </a:rPr>
              <a:t>cosValue</a:t>
            </a:r>
            <a:r>
              <a:rPr lang="en-US" b="1" dirty="0" smtClean="0">
                <a:solidFill>
                  <a:srgbClr val="000000"/>
                </a:solidFill>
                <a:latin typeface="Consolas"/>
              </a:rPr>
              <a:t> = Math.</a:t>
            </a:r>
            <a:r>
              <a:rPr lang="en-US" b="1" i="1" dirty="0" smtClean="0">
                <a:solidFill>
                  <a:srgbClr val="000000"/>
                </a:solidFill>
                <a:latin typeface="Consolas"/>
              </a:rPr>
              <a:t>cos(</a:t>
            </a:r>
            <a:r>
              <a:rPr lang="en-US" b="1" i="1" dirty="0" err="1" smtClean="0">
                <a:solidFill>
                  <a:srgbClr val="000000"/>
                </a:solidFill>
                <a:latin typeface="Consolas"/>
              </a:rPr>
              <a:t>Math.toRadians</a:t>
            </a:r>
            <a:r>
              <a:rPr lang="en-US" b="1" i="1" dirty="0" smtClean="0">
                <a:solidFill>
                  <a:srgbClr val="000000"/>
                </a:solidFill>
                <a:latin typeface="Consolas"/>
              </a:rPr>
              <a:t>(80));</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randomNumber</a:t>
            </a:r>
            <a:r>
              <a:rPr lang="en-US" b="1" dirty="0" smtClean="0">
                <a:solidFill>
                  <a:srgbClr val="000000"/>
                </a:solidFill>
                <a:latin typeface="Consolas"/>
              </a:rPr>
              <a:t> = (</a:t>
            </a:r>
            <a:r>
              <a:rPr lang="en-US" b="1" dirty="0" err="1" smtClean="0">
                <a:solidFill>
                  <a:srgbClr val="7F0055"/>
                </a:solidFill>
                <a:latin typeface="Consolas"/>
              </a:rPr>
              <a:t>int</a:t>
            </a:r>
            <a:r>
              <a:rPr lang="en-US" b="1" dirty="0" smtClean="0">
                <a:solidFill>
                  <a:srgbClr val="000000"/>
                </a:solidFill>
                <a:latin typeface="Consolas"/>
              </a:rPr>
              <a:t>)(</a:t>
            </a:r>
            <a:r>
              <a:rPr lang="en-US" b="1" dirty="0" err="1" smtClean="0">
                <a:solidFill>
                  <a:srgbClr val="000000"/>
                </a:solidFill>
                <a:latin typeface="Consolas"/>
              </a:rPr>
              <a:t>Math.</a:t>
            </a:r>
            <a:r>
              <a:rPr lang="en-US" b="1" i="1" dirty="0" err="1" smtClean="0">
                <a:solidFill>
                  <a:srgbClr val="000000"/>
                </a:solidFill>
                <a:latin typeface="Consolas"/>
              </a:rPr>
              <a:t>random</a:t>
            </a:r>
            <a:r>
              <a:rPr lang="en-US" b="1" i="1" dirty="0" smtClean="0">
                <a:solidFill>
                  <a:srgbClr val="000000"/>
                </a:solidFill>
                <a:latin typeface="Consolas"/>
              </a:rPr>
              <a:t>() * 100);</a:t>
            </a:r>
          </a:p>
          <a:p>
            <a:pPr lvl="2"/>
            <a:r>
              <a:rPr lang="en-US" dirty="0" smtClean="0">
                <a:solidFill>
                  <a:srgbClr val="3F7F5F"/>
                </a:solidFill>
                <a:latin typeface="Consolas"/>
              </a:rPr>
              <a:t>// values in Math class must be given in Radians</a:t>
            </a:r>
          </a:p>
          <a:p>
            <a:pPr lvl="2"/>
            <a:r>
              <a:rPr lang="en-US" dirty="0" smtClean="0">
                <a:solidFill>
                  <a:srgbClr val="3F7F5F"/>
                </a:solidFill>
                <a:latin typeface="Consolas"/>
              </a:rPr>
              <a:t>// (not in degree)</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"sin(90) = "</a:t>
            </a:r>
            <a:r>
              <a:rPr lang="en-US" b="1" i="1" dirty="0" smtClean="0">
                <a:solidFill>
                  <a:srgbClr val="000000"/>
                </a:solidFill>
                <a:latin typeface="Consolas"/>
              </a:rPr>
              <a:t> + </a:t>
            </a:r>
            <a:r>
              <a:rPr lang="en-US" b="1" i="1" dirty="0" err="1" smtClean="0">
                <a:solidFill>
                  <a:srgbClr val="6A3E3E"/>
                </a:solidFill>
                <a:latin typeface="Consolas"/>
              </a:rPr>
              <a:t>sinValue</a:t>
            </a:r>
            <a:r>
              <a:rPr lang="en-US" b="1" i="1"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"cos(80) = "</a:t>
            </a:r>
            <a:r>
              <a:rPr lang="en-US" b="1" i="1" dirty="0" smtClean="0">
                <a:solidFill>
                  <a:srgbClr val="000000"/>
                </a:solidFill>
                <a:latin typeface="Consolas"/>
              </a:rPr>
              <a:t> + </a:t>
            </a:r>
            <a:r>
              <a:rPr lang="en-US" b="1" i="1" dirty="0" err="1" smtClean="0">
                <a:solidFill>
                  <a:srgbClr val="6A3E3E"/>
                </a:solidFill>
                <a:latin typeface="Consolas"/>
              </a:rPr>
              <a:t>cosValue</a:t>
            </a:r>
            <a:r>
              <a:rPr lang="en-US" b="1" i="1"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"Random = "</a:t>
            </a:r>
            <a:r>
              <a:rPr lang="en-US" b="1" i="1" dirty="0" smtClean="0">
                <a:solidFill>
                  <a:srgbClr val="000000"/>
                </a:solidFill>
                <a:latin typeface="Consolas"/>
              </a:rPr>
              <a:t> + </a:t>
            </a:r>
            <a:r>
              <a:rPr lang="en-US" b="1" i="1" dirty="0" err="1" smtClean="0">
                <a:solidFill>
                  <a:srgbClr val="6A3E3E"/>
                </a:solidFill>
                <a:latin typeface="Consolas"/>
              </a:rPr>
              <a:t>randomNumber</a:t>
            </a:r>
            <a:r>
              <a:rPr lang="en-US" b="1" i="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pic>
        <p:nvPicPr>
          <p:cNvPr id="3" name="Picture 2"/>
          <p:cNvPicPr>
            <a:picLocks noChangeAspect="1"/>
          </p:cNvPicPr>
          <p:nvPr/>
        </p:nvPicPr>
        <p:blipFill>
          <a:blip r:embed="rId2"/>
          <a:stretch>
            <a:fillRect/>
          </a:stretch>
        </p:blipFill>
        <p:spPr>
          <a:xfrm>
            <a:off x="1424517" y="4118504"/>
            <a:ext cx="7309568" cy="2341563"/>
          </a:xfrm>
          <a:prstGeom prst="rect">
            <a:avLst/>
          </a:prstGeom>
        </p:spPr>
      </p:pic>
    </p:spTree>
    <p:extLst>
      <p:ext uri="{BB962C8B-B14F-4D97-AF65-F5344CB8AC3E}">
        <p14:creationId xmlns:p14="http://schemas.microsoft.com/office/powerpoint/2010/main" val="5403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Wrapper classes</a:t>
            </a:r>
            <a:endParaRPr lang="en-US" dirty="0"/>
          </a:p>
        </p:txBody>
      </p:sp>
      <p:sp>
        <p:nvSpPr>
          <p:cNvPr id="3" name="Content Placeholder 2"/>
          <p:cNvSpPr>
            <a:spLocks noGrp="1"/>
          </p:cNvSpPr>
          <p:nvPr>
            <p:ph idx="1"/>
          </p:nvPr>
        </p:nvSpPr>
        <p:spPr/>
        <p:txBody>
          <a:bodyPr/>
          <a:lstStyle/>
          <a:p>
            <a:r>
              <a:rPr lang="en-US" dirty="0"/>
              <a:t>A Wrapper class is a class whose object </a:t>
            </a:r>
            <a:r>
              <a:rPr lang="en-US" b="1" dirty="0"/>
              <a:t>wraps</a:t>
            </a:r>
            <a:r>
              <a:rPr lang="en-US" dirty="0"/>
              <a:t> or </a:t>
            </a:r>
            <a:r>
              <a:rPr lang="en-US" b="1" dirty="0"/>
              <a:t>contains</a:t>
            </a:r>
            <a:r>
              <a:rPr lang="en-US" dirty="0"/>
              <a:t> a </a:t>
            </a:r>
            <a:r>
              <a:rPr lang="en-US" b="1" dirty="0"/>
              <a:t>primitive datatypes</a:t>
            </a:r>
            <a:r>
              <a:rPr lang="en-US" dirty="0"/>
              <a:t>. </a:t>
            </a:r>
          </a:p>
          <a:p>
            <a:r>
              <a:rPr lang="en-US" dirty="0"/>
              <a:t>When we create an </a:t>
            </a:r>
            <a:r>
              <a:rPr lang="en-US" b="1" dirty="0"/>
              <a:t>object</a:t>
            </a:r>
            <a:r>
              <a:rPr lang="en-US" dirty="0"/>
              <a:t> to a wrapper class, it </a:t>
            </a:r>
            <a:r>
              <a:rPr lang="en-US" b="1" dirty="0"/>
              <a:t>contains</a:t>
            </a:r>
            <a:r>
              <a:rPr lang="en-US" dirty="0"/>
              <a:t> a </a:t>
            </a:r>
            <a:r>
              <a:rPr lang="en-US" b="1" dirty="0"/>
              <a:t>field</a:t>
            </a:r>
            <a:r>
              <a:rPr lang="en-US" dirty="0"/>
              <a:t> and in this field, we can store a primitive datatypes. </a:t>
            </a:r>
          </a:p>
          <a:p>
            <a:r>
              <a:rPr lang="en-US" dirty="0"/>
              <a:t>In other words, we can </a:t>
            </a:r>
            <a:r>
              <a:rPr lang="en-US" b="1" dirty="0"/>
              <a:t>wrap</a:t>
            </a:r>
            <a:r>
              <a:rPr lang="en-US" dirty="0"/>
              <a:t> a </a:t>
            </a:r>
            <a:r>
              <a:rPr lang="en-US" b="1" dirty="0"/>
              <a:t>primitive</a:t>
            </a:r>
            <a:r>
              <a:rPr lang="en-US" dirty="0"/>
              <a:t> value into a wrapper </a:t>
            </a:r>
            <a:r>
              <a:rPr lang="en-US" b="1" dirty="0"/>
              <a:t>class</a:t>
            </a:r>
            <a:r>
              <a:rPr lang="en-US" dirty="0"/>
              <a:t> </a:t>
            </a:r>
            <a:r>
              <a:rPr lang="en-US" b="1" dirty="0"/>
              <a:t>object</a:t>
            </a:r>
            <a:r>
              <a:rPr lang="en-US" dirty="0"/>
              <a:t>.</a:t>
            </a:r>
          </a:p>
          <a:p>
            <a:r>
              <a:rPr lang="en-IN" dirty="0"/>
              <a:t>Use of wrapper class :</a:t>
            </a:r>
          </a:p>
          <a:p>
            <a:pPr lvl="1"/>
            <a:r>
              <a:rPr lang="en-US" dirty="0"/>
              <a:t>They </a:t>
            </a:r>
            <a:r>
              <a:rPr lang="en-US" b="1" dirty="0"/>
              <a:t>convert</a:t>
            </a:r>
            <a:r>
              <a:rPr lang="en-US" dirty="0"/>
              <a:t> primitive </a:t>
            </a:r>
            <a:r>
              <a:rPr lang="en-US" b="1" dirty="0"/>
              <a:t>datatypes</a:t>
            </a:r>
            <a:r>
              <a:rPr lang="en-US" dirty="0"/>
              <a:t> into </a:t>
            </a:r>
            <a:r>
              <a:rPr lang="en-US" b="1" dirty="0"/>
              <a:t>objects</a:t>
            </a:r>
            <a:r>
              <a:rPr lang="en-US" dirty="0"/>
              <a:t>.</a:t>
            </a:r>
          </a:p>
          <a:p>
            <a:pPr lvl="1"/>
            <a:r>
              <a:rPr lang="en-US" dirty="0"/>
              <a:t>The classes in </a:t>
            </a:r>
            <a:r>
              <a:rPr lang="en-US" b="1" dirty="0" err="1"/>
              <a:t>java.util</a:t>
            </a:r>
            <a:r>
              <a:rPr lang="en-US" dirty="0"/>
              <a:t> package handles </a:t>
            </a:r>
            <a:r>
              <a:rPr lang="en-US" b="1" dirty="0"/>
              <a:t>only objects</a:t>
            </a:r>
            <a:r>
              <a:rPr lang="en-US" dirty="0"/>
              <a:t> and hence wrapper classes help in this case also.</a:t>
            </a:r>
          </a:p>
          <a:p>
            <a:pPr lvl="1"/>
            <a:r>
              <a:rPr lang="en-US" dirty="0"/>
              <a:t>Data structures in the </a:t>
            </a:r>
            <a:r>
              <a:rPr lang="en-US" b="1" dirty="0"/>
              <a:t>Collection framework</a:t>
            </a:r>
            <a:r>
              <a:rPr lang="en-US" dirty="0"/>
              <a:t>, such as </a:t>
            </a:r>
            <a:r>
              <a:rPr lang="en-US" dirty="0" err="1"/>
              <a:t>ArrayList</a:t>
            </a:r>
            <a:r>
              <a:rPr lang="en-US" dirty="0"/>
              <a:t> and Vector, store </a:t>
            </a:r>
            <a:r>
              <a:rPr lang="en-US" b="1" dirty="0"/>
              <a:t>only objects </a:t>
            </a:r>
            <a:r>
              <a:rPr lang="en-US" dirty="0"/>
              <a:t>(reference types) and not primitive types.</a:t>
            </a:r>
          </a:p>
          <a:p>
            <a:pPr lvl="1"/>
            <a:r>
              <a:rPr lang="en-US" dirty="0"/>
              <a:t>An object is needed to support </a:t>
            </a:r>
            <a:r>
              <a:rPr lang="en-US" b="1" dirty="0"/>
              <a:t>synchronization </a:t>
            </a:r>
            <a:r>
              <a:rPr lang="en-US" dirty="0"/>
              <a:t>in</a:t>
            </a:r>
            <a:r>
              <a:rPr lang="en-US" b="1" dirty="0"/>
              <a:t> multithreading</a:t>
            </a:r>
            <a:r>
              <a:rPr lang="en-US" dirty="0"/>
              <a:t>.</a:t>
            </a:r>
          </a:p>
          <a:p>
            <a:endParaRPr lang="en-US" dirty="0"/>
          </a:p>
        </p:txBody>
      </p:sp>
    </p:spTree>
    <p:extLst>
      <p:ext uri="{BB962C8B-B14F-4D97-AF65-F5344CB8AC3E}">
        <p14:creationId xmlns:p14="http://schemas.microsoft.com/office/powerpoint/2010/main" val="293803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a:t>
            </a:r>
            <a:r>
              <a:rPr lang="en-US" dirty="0" smtClean="0"/>
              <a:t>classes (Cont.)</a:t>
            </a:r>
            <a:endParaRPr lang="en-US" dirty="0"/>
          </a:p>
        </p:txBody>
      </p:sp>
      <p:graphicFrame>
        <p:nvGraphicFramePr>
          <p:cNvPr id="4" name="Content Placeholder 4"/>
          <p:cNvGraphicFramePr>
            <a:graphicFrameLocks noGrp="1"/>
          </p:cNvGraphicFramePr>
          <p:nvPr>
            <p:ph idx="1"/>
            <p:extLst/>
          </p:nvPr>
        </p:nvGraphicFramePr>
        <p:xfrm>
          <a:off x="165217" y="922713"/>
          <a:ext cx="11189968" cy="3337560"/>
        </p:xfrm>
        <a:graphic>
          <a:graphicData uri="http://schemas.openxmlformats.org/drawingml/2006/table">
            <a:tbl>
              <a:tblPr firstRow="1" bandRow="1">
                <a:tableStyleId>{00A15C55-8517-42AA-B614-E9B94910E393}</a:tableStyleId>
              </a:tblPr>
              <a:tblGrid>
                <a:gridCol w="2889429">
                  <a:extLst>
                    <a:ext uri="{9D8B030D-6E8A-4147-A177-3AD203B41FA5}">
                      <a16:colId xmlns:a16="http://schemas.microsoft.com/office/drawing/2014/main" xmlns="" val="20000"/>
                    </a:ext>
                  </a:extLst>
                </a:gridCol>
                <a:gridCol w="2206473">
                  <a:extLst>
                    <a:ext uri="{9D8B030D-6E8A-4147-A177-3AD203B41FA5}">
                      <a16:colId xmlns:a16="http://schemas.microsoft.com/office/drawing/2014/main" xmlns="" val="20001"/>
                    </a:ext>
                  </a:extLst>
                </a:gridCol>
                <a:gridCol w="6094066">
                  <a:extLst>
                    <a:ext uri="{9D8B030D-6E8A-4147-A177-3AD203B41FA5}">
                      <a16:colId xmlns:a16="http://schemas.microsoft.com/office/drawing/2014/main" xmlns="" val="20002"/>
                    </a:ext>
                  </a:extLst>
                </a:gridCol>
              </a:tblGrid>
              <a:tr h="370840">
                <a:tc>
                  <a:txBody>
                    <a:bodyPr/>
                    <a:lstStyle/>
                    <a:p>
                      <a:r>
                        <a:rPr lang="en-IN" u="none" dirty="0" smtClean="0"/>
                        <a:t>Primitive </a:t>
                      </a:r>
                      <a:r>
                        <a:rPr lang="en-IN" u="none" dirty="0" err="1" smtClean="0"/>
                        <a:t>datatype</a:t>
                      </a:r>
                      <a:endParaRPr lang="en-US" u="none" dirty="0"/>
                    </a:p>
                  </a:txBody>
                  <a:tcPr/>
                </a:tc>
                <a:tc>
                  <a:txBody>
                    <a:bodyPr/>
                    <a:lstStyle/>
                    <a:p>
                      <a:r>
                        <a:rPr lang="en-IN" u="none" dirty="0" smtClean="0"/>
                        <a:t>Wrapper class</a:t>
                      </a:r>
                      <a:endParaRPr lang="en-US" u="none" dirty="0"/>
                    </a:p>
                  </a:txBody>
                  <a:tcPr/>
                </a:tc>
                <a:tc>
                  <a:txBody>
                    <a:bodyPr/>
                    <a:lstStyle/>
                    <a:p>
                      <a:r>
                        <a:rPr lang="en-IN" u="none" dirty="0" smtClean="0"/>
                        <a:t>Example</a:t>
                      </a:r>
                      <a:endParaRPr lang="en-US" u="none" dirty="0"/>
                    </a:p>
                  </a:txBody>
                  <a:tcPr/>
                </a:tc>
                <a:extLst>
                  <a:ext uri="{0D108BD9-81ED-4DB2-BD59-A6C34878D82A}">
                    <a16:rowId xmlns:a16="http://schemas.microsoft.com/office/drawing/2014/main" xmlns="" val="10000"/>
                  </a:ext>
                </a:extLst>
              </a:tr>
              <a:tr h="370840">
                <a:tc>
                  <a:txBody>
                    <a:bodyPr/>
                    <a:lstStyle/>
                    <a:p>
                      <a:r>
                        <a:rPr lang="en-IN" u="none" dirty="0" smtClean="0"/>
                        <a:t>byte</a:t>
                      </a:r>
                      <a:endParaRPr lang="en-US" u="none" dirty="0"/>
                    </a:p>
                  </a:txBody>
                  <a:tcPr/>
                </a:tc>
                <a:tc>
                  <a:txBody>
                    <a:bodyPr/>
                    <a:lstStyle/>
                    <a:p>
                      <a:r>
                        <a:rPr lang="en-IN" u="none" dirty="0" smtClean="0"/>
                        <a:t>Byte</a:t>
                      </a:r>
                      <a:endParaRPr lang="en-US" u="none" dirty="0"/>
                    </a:p>
                  </a:txBody>
                  <a:tcPr/>
                </a:tc>
                <a:tc>
                  <a:txBody>
                    <a:bodyPr/>
                    <a:lstStyle/>
                    <a:p>
                      <a:pPr algn="l"/>
                      <a:r>
                        <a:rPr lang="pl-PL" sz="1800" u="none" dirty="0" smtClean="0"/>
                        <a:t>Byte b = new Byte((byte) 10);</a:t>
                      </a:r>
                      <a:endParaRPr lang="pl-PL" sz="1800" b="1" u="none" dirty="0" smtClean="0">
                        <a:solidFill>
                          <a:srgbClr val="000000"/>
                        </a:solidFill>
                        <a:latin typeface="Consolas"/>
                      </a:endParaRPr>
                    </a:p>
                  </a:txBody>
                  <a:tcPr/>
                </a:tc>
                <a:extLst>
                  <a:ext uri="{0D108BD9-81ED-4DB2-BD59-A6C34878D82A}">
                    <a16:rowId xmlns:a16="http://schemas.microsoft.com/office/drawing/2014/main" xmlns="" val="10001"/>
                  </a:ext>
                </a:extLst>
              </a:tr>
              <a:tr h="370840">
                <a:tc>
                  <a:txBody>
                    <a:bodyPr/>
                    <a:lstStyle/>
                    <a:p>
                      <a:r>
                        <a:rPr lang="en-IN" u="none" dirty="0" smtClean="0"/>
                        <a:t>short</a:t>
                      </a:r>
                      <a:endParaRPr lang="en-US" u="none" dirty="0"/>
                    </a:p>
                  </a:txBody>
                  <a:tcPr/>
                </a:tc>
                <a:tc>
                  <a:txBody>
                    <a:bodyPr/>
                    <a:lstStyle/>
                    <a:p>
                      <a:r>
                        <a:rPr lang="en-IN" u="none" dirty="0" smtClean="0"/>
                        <a:t>Short</a:t>
                      </a:r>
                    </a:p>
                  </a:txBody>
                  <a:tcPr/>
                </a:tc>
                <a:tc>
                  <a:txBody>
                    <a:bodyPr/>
                    <a:lstStyle/>
                    <a:p>
                      <a:pPr algn="l"/>
                      <a:r>
                        <a:rPr lang="en-US" sz="1800" dirty="0" smtClean="0"/>
                        <a:t>Short </a:t>
                      </a:r>
                      <a:r>
                        <a:rPr lang="en-US" sz="1800" u="none" dirty="0" smtClean="0"/>
                        <a:t>s = new Short((short) 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2"/>
                  </a:ext>
                </a:extLst>
              </a:tr>
              <a:tr h="370840">
                <a:tc>
                  <a:txBody>
                    <a:bodyPr/>
                    <a:lstStyle/>
                    <a:p>
                      <a:r>
                        <a:rPr lang="en-IN" u="none" dirty="0" err="1" smtClean="0"/>
                        <a:t>int</a:t>
                      </a:r>
                      <a:endParaRPr lang="en-US" u="none" dirty="0"/>
                    </a:p>
                  </a:txBody>
                  <a:tcPr/>
                </a:tc>
                <a:tc>
                  <a:txBody>
                    <a:bodyPr/>
                    <a:lstStyle/>
                    <a:p>
                      <a:r>
                        <a:rPr lang="en-IN" u="none" dirty="0" smtClean="0"/>
                        <a:t>Integer</a:t>
                      </a:r>
                    </a:p>
                  </a:txBody>
                  <a:tcPr/>
                </a:tc>
                <a:tc>
                  <a:txBody>
                    <a:bodyPr/>
                    <a:lstStyle/>
                    <a:p>
                      <a:pPr algn="l"/>
                      <a:r>
                        <a:rPr lang="en-US" sz="1800" dirty="0" smtClean="0"/>
                        <a:t>Integer </a:t>
                      </a:r>
                      <a:r>
                        <a:rPr lang="en-US" sz="1800" u="none" dirty="0" err="1" smtClean="0"/>
                        <a:t>i</a:t>
                      </a:r>
                      <a:r>
                        <a:rPr lang="en-US" sz="1800" u="none" dirty="0" smtClean="0"/>
                        <a:t> = new Integer(10);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3"/>
                  </a:ext>
                </a:extLst>
              </a:tr>
              <a:tr h="370840">
                <a:tc>
                  <a:txBody>
                    <a:bodyPr/>
                    <a:lstStyle/>
                    <a:p>
                      <a:r>
                        <a:rPr lang="en-IN" u="none" dirty="0" smtClean="0"/>
                        <a:t>long</a:t>
                      </a:r>
                      <a:endParaRPr lang="en-US" u="none" dirty="0"/>
                    </a:p>
                  </a:txBody>
                  <a:tcPr/>
                </a:tc>
                <a:tc>
                  <a:txBody>
                    <a:bodyPr/>
                    <a:lstStyle/>
                    <a:p>
                      <a:r>
                        <a:rPr lang="en-IN" u="none" dirty="0" smtClean="0"/>
                        <a:t>Long</a:t>
                      </a:r>
                    </a:p>
                  </a:txBody>
                  <a:tcPr/>
                </a:tc>
                <a:tc>
                  <a:txBody>
                    <a:bodyPr/>
                    <a:lstStyle/>
                    <a:p>
                      <a:pPr algn="l"/>
                      <a:r>
                        <a:rPr lang="en-US" sz="1800" dirty="0" smtClean="0"/>
                        <a:t>Long </a:t>
                      </a:r>
                      <a:r>
                        <a:rPr lang="en-US" sz="1800" u="none" dirty="0" smtClean="0"/>
                        <a:t>l = new Long(10);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4"/>
                  </a:ext>
                </a:extLst>
              </a:tr>
              <a:tr h="370840">
                <a:tc>
                  <a:txBody>
                    <a:bodyPr/>
                    <a:lstStyle/>
                    <a:p>
                      <a:r>
                        <a:rPr lang="en-IN" u="none" dirty="0" smtClean="0"/>
                        <a:t>float</a:t>
                      </a:r>
                      <a:endParaRPr lang="en-US" u="none" dirty="0"/>
                    </a:p>
                  </a:txBody>
                  <a:tcPr/>
                </a:tc>
                <a:tc>
                  <a:txBody>
                    <a:bodyPr/>
                    <a:lstStyle/>
                    <a:p>
                      <a:r>
                        <a:rPr lang="en-IN" u="none" dirty="0" smtClean="0"/>
                        <a:t>Float</a:t>
                      </a:r>
                    </a:p>
                  </a:txBody>
                  <a:tcPr/>
                </a:tc>
                <a:tc>
                  <a:txBody>
                    <a:bodyPr/>
                    <a:lstStyle/>
                    <a:p>
                      <a:pPr algn="l"/>
                      <a:r>
                        <a:rPr lang="en-US" sz="1800" dirty="0" smtClean="0"/>
                        <a:t>Float </a:t>
                      </a:r>
                      <a:r>
                        <a:rPr lang="en-US" sz="1800" u="none" dirty="0" smtClean="0"/>
                        <a:t>f = new Float(10.0);</a:t>
                      </a:r>
                      <a:endParaRPr lang="en-US" sz="1800" b="0" u="none" dirty="0" smtClean="0">
                        <a:solidFill>
                          <a:srgbClr val="000000"/>
                        </a:solidFill>
                        <a:latin typeface="Consolas"/>
                      </a:endParaRPr>
                    </a:p>
                  </a:txBody>
                  <a:tcPr/>
                </a:tc>
                <a:extLst>
                  <a:ext uri="{0D108BD9-81ED-4DB2-BD59-A6C34878D82A}">
                    <a16:rowId xmlns:a16="http://schemas.microsoft.com/office/drawing/2014/main" xmlns="" val="10005"/>
                  </a:ext>
                </a:extLst>
              </a:tr>
              <a:tr h="370840">
                <a:tc>
                  <a:txBody>
                    <a:bodyPr/>
                    <a:lstStyle/>
                    <a:p>
                      <a:r>
                        <a:rPr lang="en-IN" u="none" dirty="0" smtClean="0"/>
                        <a:t>double</a:t>
                      </a:r>
                      <a:endParaRPr lang="en-US" u="none" dirty="0"/>
                    </a:p>
                  </a:txBody>
                  <a:tcPr/>
                </a:tc>
                <a:tc>
                  <a:txBody>
                    <a:bodyPr/>
                    <a:lstStyle/>
                    <a:p>
                      <a:r>
                        <a:rPr lang="en-IN" u="none" dirty="0" smtClean="0"/>
                        <a:t>Double</a:t>
                      </a:r>
                    </a:p>
                  </a:txBody>
                  <a:tcPr/>
                </a:tc>
                <a:tc>
                  <a:txBody>
                    <a:bodyPr/>
                    <a:lstStyle/>
                    <a:p>
                      <a:pPr algn="l"/>
                      <a:r>
                        <a:rPr lang="en-US" sz="1800" dirty="0" smtClean="0"/>
                        <a:t>Double </a:t>
                      </a:r>
                      <a:r>
                        <a:rPr lang="en-US" sz="1800" u="none" dirty="0" smtClean="0"/>
                        <a:t>d = new Double(10.2);</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6"/>
                  </a:ext>
                </a:extLst>
              </a:tr>
              <a:tr h="370840">
                <a:tc>
                  <a:txBody>
                    <a:bodyPr/>
                    <a:lstStyle/>
                    <a:p>
                      <a:r>
                        <a:rPr lang="en-IN" u="none" dirty="0" smtClean="0"/>
                        <a:t>char</a:t>
                      </a:r>
                      <a:endParaRPr lang="en-US" u="none" dirty="0"/>
                    </a:p>
                  </a:txBody>
                  <a:tcPr/>
                </a:tc>
                <a:tc>
                  <a:txBody>
                    <a:bodyPr/>
                    <a:lstStyle/>
                    <a:p>
                      <a:r>
                        <a:rPr lang="en-IN" u="none" dirty="0" smtClean="0"/>
                        <a:t>Character</a:t>
                      </a:r>
                    </a:p>
                  </a:txBody>
                  <a:tcPr/>
                </a:tc>
                <a:tc>
                  <a:txBody>
                    <a:bodyPr/>
                    <a:lstStyle/>
                    <a:p>
                      <a:pPr algn="l"/>
                      <a:r>
                        <a:rPr lang="en-US" sz="1800" dirty="0" smtClean="0"/>
                        <a:t>Character </a:t>
                      </a:r>
                      <a:r>
                        <a:rPr lang="en-US" sz="1800" u="none" dirty="0" smtClean="0"/>
                        <a:t>c = new Character('a');</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7"/>
                  </a:ext>
                </a:extLst>
              </a:tr>
              <a:tr h="370840">
                <a:tc>
                  <a:txBody>
                    <a:bodyPr/>
                    <a:lstStyle/>
                    <a:p>
                      <a:r>
                        <a:rPr lang="en-IN" u="none" dirty="0" err="1" smtClean="0"/>
                        <a:t>boolean</a:t>
                      </a:r>
                      <a:endParaRPr lang="en-US" u="none" dirty="0"/>
                    </a:p>
                  </a:txBody>
                  <a:tcPr/>
                </a:tc>
                <a:tc>
                  <a:txBody>
                    <a:bodyPr/>
                    <a:lstStyle/>
                    <a:p>
                      <a:r>
                        <a:rPr lang="en-IN" u="none" dirty="0" smtClean="0"/>
                        <a:t>Boolean</a:t>
                      </a:r>
                    </a:p>
                  </a:txBody>
                  <a:tcPr/>
                </a:tc>
                <a:tc>
                  <a:txBody>
                    <a:bodyPr/>
                    <a:lstStyle/>
                    <a:p>
                      <a:pPr algn="l"/>
                      <a:r>
                        <a:rPr lang="en-US" sz="1800" dirty="0" smtClean="0"/>
                        <a:t>Boolean </a:t>
                      </a:r>
                      <a:r>
                        <a:rPr lang="en-US" sz="1800" u="none" dirty="0" smtClean="0"/>
                        <a:t>b = new Boolean(true);</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8"/>
                  </a:ext>
                </a:extLst>
              </a:tr>
            </a:tbl>
          </a:graphicData>
        </a:graphic>
      </p:graphicFrame>
      <p:sp>
        <p:nvSpPr>
          <p:cNvPr id="5" name="Content Placeholder 2"/>
          <p:cNvSpPr txBox="1">
            <a:spLocks/>
          </p:cNvSpPr>
          <p:nvPr/>
        </p:nvSpPr>
        <p:spPr>
          <a:xfrm>
            <a:off x="190500" y="4495800"/>
            <a:ext cx="6916882" cy="1905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anose="05000000000000000000" pitchFamily="2" charset="2"/>
              <a:buChar char="§"/>
              <a:tabLst/>
              <a:defRPr/>
            </a:pPr>
            <a:r>
              <a:rPr kumimoji="0" lang="en-IN" sz="2000" b="1"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Common Fields</a:t>
            </a:r>
            <a:r>
              <a:rPr kumimoji="0" lang="en-IN" sz="2000" b="0"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 (Except Boolean):</a:t>
            </a:r>
          </a:p>
          <a:p>
            <a:pPr marL="800100" lvl="1" indent="-342900">
              <a:lnSpc>
                <a:spcPct val="114000"/>
              </a:lnSpc>
              <a:spcBef>
                <a:spcPct val="20000"/>
              </a:spcBef>
              <a:buFont typeface="Wingdings" panose="05000000000000000000" pitchFamily="2" charset="2"/>
              <a:buChar char="§"/>
            </a:pPr>
            <a:r>
              <a:rPr lang="en-IN" dirty="0" smtClean="0">
                <a:latin typeface="Consolas" panose="020B0609020204030204" pitchFamily="49" charset="0"/>
                <a:ea typeface="Times New Roman" panose="02020603050405020304" pitchFamily="18" charset="0"/>
                <a:cs typeface="Times New Roman" panose="02020603050405020304" pitchFamily="18" charset="0"/>
              </a:rPr>
              <a:t>MIN_VALUE </a:t>
            </a:r>
            <a:r>
              <a:rPr lang="en-IN" dirty="0" smtClean="0">
                <a:latin typeface="+mj-lt"/>
                <a:ea typeface="Times New Roman" panose="02020603050405020304" pitchFamily="18" charset="0"/>
                <a:cs typeface="Times New Roman" panose="02020603050405020304" pitchFamily="18" charset="0"/>
              </a:rPr>
              <a:t>: </a:t>
            </a:r>
            <a:r>
              <a:rPr lang="en-IN" dirty="0" smtClean="0">
                <a:ea typeface="Times New Roman" panose="02020603050405020304" pitchFamily="18" charset="0"/>
                <a:cs typeface="Times New Roman" panose="02020603050405020304" pitchFamily="18" charset="0"/>
              </a:rPr>
              <a:t>will return the minimum value it can store.</a:t>
            </a:r>
            <a:endParaRPr lang="en-IN" dirty="0" smtClean="0">
              <a:latin typeface="+mj-lt"/>
              <a:ea typeface="Times New Roman" panose="02020603050405020304" pitchFamily="18" charset="0"/>
              <a:cs typeface="Times New Roman" panose="02020603050405020304" pitchFamily="18" charset="0"/>
            </a:endParaRPr>
          </a:p>
          <a:p>
            <a:pPr marL="800100" lvl="1" indent="-342900">
              <a:lnSpc>
                <a:spcPct val="114000"/>
              </a:lnSpc>
              <a:spcBef>
                <a:spcPct val="20000"/>
              </a:spcBef>
              <a:buFont typeface="Wingdings" panose="05000000000000000000" pitchFamily="2" charset="2"/>
              <a:buChar char="§"/>
            </a:pPr>
            <a:r>
              <a:rPr kumimoji="0" lang="en-IN" b="0" i="0" u="none" strike="noStrike" kern="1200" cap="none" spc="0" normalizeH="0" baseline="0" noProof="0" dirty="0" smtClean="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MAX_VALUE</a:t>
            </a:r>
            <a:r>
              <a:rPr kumimoji="0" lang="en-IN" b="0" i="0" u="none" strike="noStrike" kern="1200" cap="none" spc="0" normalizeH="0" noProof="0" dirty="0" smtClean="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IN" b="0" i="0" u="none" strike="noStrike" kern="1200" cap="none" spc="0" normalizeH="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 will return the maximum value it can store.</a:t>
            </a:r>
            <a:endParaRPr kumimoji="0" lang="en-US"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Parsing the String</a:t>
            </a:r>
            <a:endParaRPr lang="en-US" dirty="0"/>
          </a:p>
        </p:txBody>
      </p:sp>
      <p:sp>
        <p:nvSpPr>
          <p:cNvPr id="3" name="Content Placeholder 2"/>
          <p:cNvSpPr>
            <a:spLocks noGrp="1"/>
          </p:cNvSpPr>
          <p:nvPr>
            <p:ph idx="1"/>
          </p:nvPr>
        </p:nvSpPr>
        <p:spPr/>
        <p:txBody>
          <a:bodyPr/>
          <a:lstStyle/>
          <a:p>
            <a:r>
              <a:rPr lang="en-IN" dirty="0"/>
              <a:t>Using </a:t>
            </a:r>
            <a:r>
              <a:rPr lang="en-IN" b="1" dirty="0"/>
              <a:t>wrapper class</a:t>
            </a:r>
            <a:r>
              <a:rPr lang="en-IN" dirty="0"/>
              <a:t> we can </a:t>
            </a:r>
            <a:r>
              <a:rPr lang="en-IN" b="1" dirty="0"/>
              <a:t>parse string </a:t>
            </a:r>
            <a:r>
              <a:rPr lang="en-IN" dirty="0"/>
              <a:t>to any </a:t>
            </a:r>
            <a:r>
              <a:rPr lang="en-IN" b="1" dirty="0"/>
              <a:t>primitive datatype (Except char)</a:t>
            </a:r>
            <a:r>
              <a:rPr lang="en-IN" dirty="0"/>
              <a:t>.</a:t>
            </a:r>
            <a:endParaRPr lang="en-US" dirty="0"/>
          </a:p>
          <a:p>
            <a:endParaRPr lang="en-US" dirty="0"/>
          </a:p>
        </p:txBody>
      </p:sp>
      <p:sp>
        <p:nvSpPr>
          <p:cNvPr id="4" name="TextBox 3"/>
          <p:cNvSpPr txBox="1"/>
          <p:nvPr/>
        </p:nvSpPr>
        <p:spPr>
          <a:xfrm>
            <a:off x="557646" y="1501833"/>
            <a:ext cx="7696200" cy="2862322"/>
          </a:xfrm>
          <a:prstGeom prst="rect">
            <a:avLst/>
          </a:prstGeom>
          <a:noFill/>
          <a:ln w="19050">
            <a:solidFill>
              <a:schemeClr val="accent1"/>
            </a:solidFill>
            <a:prstDash val="dash"/>
          </a:ln>
        </p:spPr>
        <p:txBody>
          <a:bodyPr wrap="square" rtlCol="0">
            <a:spAutoFit/>
          </a:bodyPr>
          <a:lstStyle/>
          <a:p>
            <a:pPr lvl="1"/>
            <a:endParaRPr lang="en-US" b="1" dirty="0" smtClean="0">
              <a:solidFill>
                <a:srgbClr val="7F0055"/>
              </a:solidFill>
              <a:latin typeface="Consolas"/>
            </a:endParaRPr>
          </a:p>
          <a:p>
            <a:pPr lvl="1"/>
            <a:r>
              <a:rPr lang="en-US" b="1" dirty="0" smtClean="0">
                <a:solidFill>
                  <a:srgbClr val="7F0055"/>
                </a:solidFill>
                <a:latin typeface="Consolas"/>
              </a:rPr>
              <a:t>byte</a:t>
            </a:r>
            <a:r>
              <a:rPr lang="en-US" b="1" dirty="0" smtClean="0">
                <a:solidFill>
                  <a:srgbClr val="000000"/>
                </a:solidFill>
                <a:latin typeface="Consolas"/>
              </a:rPr>
              <a:t> </a:t>
            </a:r>
            <a:r>
              <a:rPr lang="en-US" b="1" dirty="0" smtClean="0">
                <a:solidFill>
                  <a:srgbClr val="6A3E3E"/>
                </a:solidFill>
                <a:latin typeface="Consolas"/>
              </a:rPr>
              <a:t>b1</a:t>
            </a:r>
            <a:r>
              <a:rPr lang="en-US" b="1" dirty="0" smtClean="0">
                <a:solidFill>
                  <a:srgbClr val="000000"/>
                </a:solidFill>
                <a:latin typeface="Consolas"/>
              </a:rPr>
              <a:t> = </a:t>
            </a:r>
            <a:r>
              <a:rPr lang="en-US" b="1" dirty="0" err="1" smtClean="0">
                <a:solidFill>
                  <a:srgbClr val="000000"/>
                </a:solidFill>
                <a:latin typeface="Consolas"/>
              </a:rPr>
              <a:t>Byte.</a:t>
            </a:r>
            <a:r>
              <a:rPr lang="en-US" b="1" i="1" dirty="0" err="1" smtClean="0">
                <a:solidFill>
                  <a:srgbClr val="000000"/>
                </a:solidFill>
                <a:latin typeface="Consolas"/>
              </a:rPr>
              <a:t>parseByte</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short</a:t>
            </a:r>
            <a:r>
              <a:rPr lang="en-US" b="1" dirty="0" smtClean="0">
                <a:solidFill>
                  <a:srgbClr val="000000"/>
                </a:solidFill>
                <a:latin typeface="Consolas"/>
              </a:rPr>
              <a:t> </a:t>
            </a:r>
            <a:r>
              <a:rPr lang="en-US" b="1" dirty="0" smtClean="0">
                <a:solidFill>
                  <a:srgbClr val="6A3E3E"/>
                </a:solidFill>
                <a:latin typeface="Consolas"/>
              </a:rPr>
              <a:t>s</a:t>
            </a:r>
            <a:r>
              <a:rPr lang="en-US" b="1" dirty="0" smtClean="0">
                <a:solidFill>
                  <a:srgbClr val="000000"/>
                </a:solidFill>
                <a:latin typeface="Consolas"/>
              </a:rPr>
              <a:t> = </a:t>
            </a:r>
            <a:r>
              <a:rPr lang="en-US" b="1" dirty="0" err="1" smtClean="0">
                <a:solidFill>
                  <a:srgbClr val="000000"/>
                </a:solidFill>
                <a:latin typeface="Consolas"/>
              </a:rPr>
              <a:t>Short.</a:t>
            </a:r>
            <a:r>
              <a:rPr lang="en-US" b="1" i="1" dirty="0" err="1" smtClean="0">
                <a:solidFill>
                  <a:srgbClr val="000000"/>
                </a:solidFill>
                <a:latin typeface="Consolas"/>
              </a:rPr>
              <a:t>parseShort</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i</a:t>
            </a:r>
            <a:r>
              <a:rPr lang="en-US" b="1" dirty="0" smtClean="0">
                <a:solidFill>
                  <a:srgbClr val="000000"/>
                </a:solidFill>
                <a:latin typeface="Consolas"/>
              </a:rPr>
              <a:t> = </a:t>
            </a:r>
            <a:r>
              <a:rPr lang="en-US" b="1" dirty="0" err="1" smtClean="0">
                <a:solidFill>
                  <a:srgbClr val="000000"/>
                </a:solidFill>
                <a:latin typeface="Consolas"/>
              </a:rPr>
              <a:t>Integer.</a:t>
            </a:r>
            <a:r>
              <a:rPr lang="en-US" b="1" i="1" dirty="0" err="1" smtClean="0">
                <a:solidFill>
                  <a:srgbClr val="000000"/>
                </a:solidFill>
                <a:latin typeface="Consolas"/>
              </a:rPr>
              <a:t>parseInt</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long</a:t>
            </a:r>
            <a:r>
              <a:rPr lang="en-US" b="1" dirty="0" smtClean="0">
                <a:solidFill>
                  <a:srgbClr val="000000"/>
                </a:solidFill>
                <a:latin typeface="Consolas"/>
              </a:rPr>
              <a:t> </a:t>
            </a:r>
            <a:r>
              <a:rPr lang="en-US" b="1" dirty="0" smtClean="0">
                <a:solidFill>
                  <a:srgbClr val="6A3E3E"/>
                </a:solidFill>
                <a:latin typeface="Consolas"/>
              </a:rPr>
              <a:t>l</a:t>
            </a:r>
            <a:r>
              <a:rPr lang="en-US" b="1" dirty="0" smtClean="0">
                <a:solidFill>
                  <a:srgbClr val="000000"/>
                </a:solidFill>
                <a:latin typeface="Consolas"/>
              </a:rPr>
              <a:t> = </a:t>
            </a:r>
            <a:r>
              <a:rPr lang="en-US" b="1" dirty="0" err="1" smtClean="0">
                <a:solidFill>
                  <a:srgbClr val="000000"/>
                </a:solidFill>
                <a:latin typeface="Consolas"/>
              </a:rPr>
              <a:t>Long.</a:t>
            </a:r>
            <a:r>
              <a:rPr lang="en-US" b="1" i="1" dirty="0" err="1" smtClean="0">
                <a:solidFill>
                  <a:srgbClr val="000000"/>
                </a:solidFill>
                <a:latin typeface="Consolas"/>
              </a:rPr>
              <a:t>parseLong</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float</a:t>
            </a:r>
            <a:r>
              <a:rPr lang="en-US" b="1" dirty="0" smtClean="0">
                <a:solidFill>
                  <a:srgbClr val="000000"/>
                </a:solidFill>
                <a:latin typeface="Consolas"/>
              </a:rPr>
              <a:t> </a:t>
            </a:r>
            <a:r>
              <a:rPr lang="en-US" b="1" dirty="0" smtClean="0">
                <a:solidFill>
                  <a:srgbClr val="6A3E3E"/>
                </a:solidFill>
                <a:latin typeface="Consolas"/>
              </a:rPr>
              <a:t>f</a:t>
            </a:r>
            <a:r>
              <a:rPr lang="en-US" b="1" dirty="0" smtClean="0">
                <a:solidFill>
                  <a:srgbClr val="000000"/>
                </a:solidFill>
                <a:latin typeface="Consolas"/>
              </a:rPr>
              <a:t> = </a:t>
            </a:r>
            <a:r>
              <a:rPr lang="en-US" b="1" dirty="0" err="1" smtClean="0">
                <a:solidFill>
                  <a:srgbClr val="000000"/>
                </a:solidFill>
                <a:latin typeface="Consolas"/>
              </a:rPr>
              <a:t>Float.</a:t>
            </a:r>
            <a:r>
              <a:rPr lang="en-US" b="1" i="1" dirty="0" err="1" smtClean="0">
                <a:solidFill>
                  <a:srgbClr val="000000"/>
                </a:solidFill>
                <a:latin typeface="Consolas"/>
              </a:rPr>
              <a:t>parseFloat</a:t>
            </a:r>
            <a:r>
              <a:rPr lang="en-US" b="1" i="1" dirty="0" smtClean="0">
                <a:solidFill>
                  <a:srgbClr val="000000"/>
                </a:solidFill>
                <a:latin typeface="Consolas"/>
              </a:rPr>
              <a:t>(</a:t>
            </a:r>
            <a:r>
              <a:rPr lang="en-US" b="1" i="1" dirty="0" smtClean="0">
                <a:solidFill>
                  <a:srgbClr val="2A00FF"/>
                </a:solidFill>
                <a:latin typeface="Consolas"/>
              </a:rPr>
              <a:t>"10.5"</a:t>
            </a:r>
            <a:r>
              <a:rPr lang="en-US" b="1" i="1"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d</a:t>
            </a:r>
            <a:r>
              <a:rPr lang="en-US" b="1" dirty="0" smtClean="0">
                <a:solidFill>
                  <a:srgbClr val="000000"/>
                </a:solidFill>
                <a:latin typeface="Consolas"/>
              </a:rPr>
              <a:t> = </a:t>
            </a:r>
            <a:r>
              <a:rPr lang="en-US" b="1" dirty="0" err="1" smtClean="0">
                <a:solidFill>
                  <a:srgbClr val="000000"/>
                </a:solidFill>
                <a:latin typeface="Consolas"/>
              </a:rPr>
              <a:t>Double.</a:t>
            </a:r>
            <a:r>
              <a:rPr lang="en-US" b="1" i="1" dirty="0" err="1" smtClean="0">
                <a:solidFill>
                  <a:srgbClr val="000000"/>
                </a:solidFill>
                <a:latin typeface="Consolas"/>
              </a:rPr>
              <a:t>parseDouble</a:t>
            </a:r>
            <a:r>
              <a:rPr lang="en-US" b="1" i="1" dirty="0" smtClean="0">
                <a:solidFill>
                  <a:srgbClr val="000000"/>
                </a:solidFill>
                <a:latin typeface="Consolas"/>
              </a:rPr>
              <a:t>(</a:t>
            </a:r>
            <a:r>
              <a:rPr lang="en-US" b="1" i="1" dirty="0" smtClean="0">
                <a:solidFill>
                  <a:srgbClr val="2A00FF"/>
                </a:solidFill>
                <a:latin typeface="Consolas"/>
              </a:rPr>
              <a:t>"10.5"</a:t>
            </a:r>
            <a:r>
              <a:rPr lang="en-US" b="1" i="1" dirty="0" smtClean="0">
                <a:solidFill>
                  <a:srgbClr val="000000"/>
                </a:solidFill>
                <a:latin typeface="Consolas"/>
              </a:rPr>
              <a:t>);</a:t>
            </a:r>
          </a:p>
          <a:p>
            <a:pPr lvl="1"/>
            <a:r>
              <a:rPr lang="en-US" b="1" dirty="0" err="1" smtClean="0">
                <a:solidFill>
                  <a:srgbClr val="7F0055"/>
                </a:solidFill>
                <a:latin typeface="Consolas"/>
              </a:rPr>
              <a:t>boolean</a:t>
            </a:r>
            <a:r>
              <a:rPr lang="en-US" b="1" dirty="0" smtClean="0">
                <a:solidFill>
                  <a:srgbClr val="000000"/>
                </a:solidFill>
                <a:latin typeface="Consolas"/>
              </a:rPr>
              <a:t> </a:t>
            </a:r>
            <a:r>
              <a:rPr lang="en-US" b="1" dirty="0" smtClean="0">
                <a:solidFill>
                  <a:srgbClr val="6A3E3E"/>
                </a:solidFill>
                <a:latin typeface="Consolas"/>
              </a:rPr>
              <a:t>b2</a:t>
            </a:r>
            <a:r>
              <a:rPr lang="en-US" b="1" dirty="0" smtClean="0">
                <a:solidFill>
                  <a:srgbClr val="000000"/>
                </a:solidFill>
                <a:latin typeface="Consolas"/>
              </a:rPr>
              <a:t> = </a:t>
            </a:r>
            <a:r>
              <a:rPr lang="en-US" b="1" dirty="0" err="1" smtClean="0">
                <a:solidFill>
                  <a:srgbClr val="000000"/>
                </a:solidFill>
                <a:latin typeface="Consolas"/>
              </a:rPr>
              <a:t>Boolean.</a:t>
            </a:r>
            <a:r>
              <a:rPr lang="en-US" b="1" i="1" dirty="0" err="1" smtClean="0">
                <a:solidFill>
                  <a:srgbClr val="000000"/>
                </a:solidFill>
                <a:latin typeface="Consolas"/>
              </a:rPr>
              <a:t>parseBoolean</a:t>
            </a:r>
            <a:r>
              <a:rPr lang="en-US" b="1" i="1" dirty="0" smtClean="0">
                <a:solidFill>
                  <a:srgbClr val="000000"/>
                </a:solidFill>
                <a:latin typeface="Consolas"/>
              </a:rPr>
              <a:t>(</a:t>
            </a:r>
            <a:r>
              <a:rPr lang="en-US" b="1" i="1" dirty="0" smtClean="0">
                <a:solidFill>
                  <a:srgbClr val="2A00FF"/>
                </a:solidFill>
                <a:latin typeface="Consolas"/>
              </a:rPr>
              <a:t>"true"</a:t>
            </a:r>
            <a:r>
              <a:rPr lang="en-US" b="1" i="1" dirty="0" smtClean="0">
                <a:solidFill>
                  <a:srgbClr val="000000"/>
                </a:solidFill>
                <a:latin typeface="Consolas"/>
              </a:rPr>
              <a:t>);</a:t>
            </a:r>
          </a:p>
          <a:p>
            <a:pPr lvl="1"/>
            <a:r>
              <a:rPr lang="en-US" b="1" dirty="0" smtClean="0">
                <a:solidFill>
                  <a:srgbClr val="7F0055"/>
                </a:solidFill>
                <a:latin typeface="Consolas"/>
              </a:rPr>
              <a:t>char</a:t>
            </a:r>
            <a:r>
              <a:rPr lang="en-US" b="1" dirty="0" smtClean="0">
                <a:solidFill>
                  <a:srgbClr val="000000"/>
                </a:solidFill>
                <a:latin typeface="Consolas"/>
              </a:rPr>
              <a:t> </a:t>
            </a:r>
            <a:r>
              <a:rPr lang="en-US" b="1" dirty="0" smtClean="0">
                <a:solidFill>
                  <a:srgbClr val="6A3E3E"/>
                </a:solidFill>
                <a:latin typeface="Consolas"/>
              </a:rPr>
              <a:t>c</a:t>
            </a:r>
            <a:r>
              <a:rPr lang="en-US" b="1" dirty="0" smtClean="0">
                <a:solidFill>
                  <a:srgbClr val="000000"/>
                </a:solidFill>
                <a:latin typeface="Consolas"/>
              </a:rPr>
              <a:t> = </a:t>
            </a:r>
            <a:r>
              <a:rPr lang="en-US" b="1" dirty="0" err="1" smtClean="0">
                <a:solidFill>
                  <a:srgbClr val="000000"/>
                </a:solidFill>
                <a:latin typeface="Consolas"/>
              </a:rPr>
              <a:t>Character.parseCharacter</a:t>
            </a:r>
            <a:r>
              <a:rPr lang="en-US" b="1" dirty="0" smtClean="0">
                <a:solidFill>
                  <a:srgbClr val="000000"/>
                </a:solidFill>
                <a:latin typeface="Consolas"/>
              </a:rPr>
              <a:t>(</a:t>
            </a:r>
            <a:r>
              <a:rPr lang="en-US" b="1" dirty="0" smtClean="0">
                <a:solidFill>
                  <a:srgbClr val="2A00FF"/>
                </a:solidFill>
                <a:latin typeface="Consolas"/>
              </a:rPr>
              <a:t>'a'</a:t>
            </a:r>
            <a:r>
              <a:rPr lang="en-US" b="1" dirty="0" smtClean="0">
                <a:solidFill>
                  <a:srgbClr val="000000"/>
                </a:solidFill>
                <a:latin typeface="Consolas"/>
              </a:rPr>
              <a:t>);</a:t>
            </a:r>
          </a:p>
          <a:p>
            <a:pPr lvl="1"/>
            <a:endParaRPr lang="en-US" b="1" i="1" dirty="0" smtClean="0">
              <a:solidFill>
                <a:srgbClr val="000000"/>
              </a:solidFill>
              <a:latin typeface="Consolas"/>
            </a:endParaRPr>
          </a:p>
        </p:txBody>
      </p:sp>
      <p:sp>
        <p:nvSpPr>
          <p:cNvPr id="5" name="Line Callout 1 4"/>
          <p:cNvSpPr/>
          <p:nvPr/>
        </p:nvSpPr>
        <p:spPr>
          <a:xfrm>
            <a:off x="6005946" y="1882833"/>
            <a:ext cx="2667000" cy="990600"/>
          </a:xfrm>
          <a:prstGeom prst="borderCallout1">
            <a:avLst>
              <a:gd name="adj1" fmla="val 50000"/>
              <a:gd name="adj2" fmla="val -119"/>
              <a:gd name="adj3" fmla="val 63702"/>
              <a:gd name="adj4" fmla="val -379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Note : for Integer class we have </a:t>
            </a:r>
            <a:r>
              <a:rPr lang="en-IN" b="1" dirty="0" err="1" smtClean="0">
                <a:solidFill>
                  <a:srgbClr val="FF0000"/>
                </a:solidFill>
              </a:rPr>
              <a:t>parseInt</a:t>
            </a:r>
            <a:r>
              <a:rPr lang="en-IN" dirty="0" smtClean="0">
                <a:solidFill>
                  <a:schemeClr val="tx1"/>
                </a:solidFill>
              </a:rPr>
              <a:t> not </a:t>
            </a:r>
            <a:r>
              <a:rPr lang="en-IN" b="1" dirty="0" err="1" smtClean="0">
                <a:solidFill>
                  <a:srgbClr val="FF0000"/>
                </a:solidFill>
              </a:rPr>
              <a:t>parseInteger</a:t>
            </a:r>
            <a:endParaRPr lang="en-US" b="1" dirty="0">
              <a:solidFill>
                <a:srgbClr val="FF0000"/>
              </a:solidFill>
            </a:endParaRPr>
          </a:p>
        </p:txBody>
      </p:sp>
    </p:spTree>
    <p:extLst>
      <p:ext uri="{BB962C8B-B14F-4D97-AF65-F5344CB8AC3E}">
        <p14:creationId xmlns:p14="http://schemas.microsoft.com/office/powerpoint/2010/main" val="22786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P spid="5" grpId="0" animBg="1"/>
      <p:bldP spid="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BigInteger</a:t>
            </a:r>
            <a:r>
              <a:rPr lang="en-US" dirty="0" smtClean="0"/>
              <a:t> and </a:t>
            </a:r>
            <a:r>
              <a:rPr lang="en-US" dirty="0" err="1" smtClean="0"/>
              <a:t>BigDecimal</a:t>
            </a:r>
            <a:endParaRPr lang="en-US" dirty="0"/>
          </a:p>
        </p:txBody>
      </p:sp>
      <p:sp>
        <p:nvSpPr>
          <p:cNvPr id="3" name="Content Placeholder 2"/>
          <p:cNvSpPr>
            <a:spLocks noGrp="1"/>
          </p:cNvSpPr>
          <p:nvPr>
            <p:ph idx="1"/>
          </p:nvPr>
        </p:nvSpPr>
        <p:spPr/>
        <p:txBody>
          <a:bodyPr/>
          <a:lstStyle/>
          <a:p>
            <a:r>
              <a:rPr lang="en-US" dirty="0" smtClean="0"/>
              <a:t>The </a:t>
            </a:r>
            <a:r>
              <a:rPr lang="en-US" b="1" dirty="0" err="1" smtClean="0"/>
              <a:t>BigInteger</a:t>
            </a:r>
            <a:r>
              <a:rPr lang="en-US" dirty="0" smtClean="0"/>
              <a:t> </a:t>
            </a:r>
            <a:r>
              <a:rPr lang="en-US" dirty="0"/>
              <a:t>class </a:t>
            </a:r>
            <a:r>
              <a:rPr lang="en-US" dirty="0" smtClean="0"/>
              <a:t>found in </a:t>
            </a:r>
            <a:r>
              <a:rPr lang="en-US" dirty="0" err="1" smtClean="0">
                <a:latin typeface="Consolas" panose="020B0609020204030204" pitchFamily="49" charset="0"/>
              </a:rPr>
              <a:t>java.math</a:t>
            </a:r>
            <a:r>
              <a:rPr lang="en-US" dirty="0" smtClean="0"/>
              <a:t> package is </a:t>
            </a:r>
            <a:r>
              <a:rPr lang="en-US" dirty="0"/>
              <a:t>used for mathematical operation which involves very big integer calculations that are outside the limit of all available primitive data </a:t>
            </a:r>
            <a:r>
              <a:rPr lang="en-US" dirty="0" smtClean="0"/>
              <a:t>types. </a:t>
            </a:r>
          </a:p>
          <a:p>
            <a:pPr lvl="1"/>
            <a:r>
              <a:rPr lang="en-US" dirty="0" smtClean="0"/>
              <a:t>For </a:t>
            </a:r>
            <a:r>
              <a:rPr lang="en-US" dirty="0"/>
              <a:t>example factorial of 100 contains 158 digits in it so we can’t store it in any primitive data type available</a:t>
            </a:r>
            <a:r>
              <a:rPr lang="en-US" dirty="0" smtClean="0"/>
              <a:t>.</a:t>
            </a:r>
          </a:p>
          <a:p>
            <a:pPr lvl="1"/>
            <a:r>
              <a:rPr lang="en-US" dirty="0"/>
              <a:t>There is no theoretical limit on the upper bound of the range because memory is allocated </a:t>
            </a:r>
            <a:r>
              <a:rPr lang="en-US" dirty="0" smtClean="0"/>
              <a:t>dynamically</a:t>
            </a:r>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smtClean="0"/>
          </a:p>
          <a:p>
            <a:r>
              <a:rPr lang="en-US" dirty="0" smtClean="0"/>
              <a:t>The </a:t>
            </a:r>
            <a:r>
              <a:rPr lang="en-US" b="1" dirty="0" err="1"/>
              <a:t>BigDecimal</a:t>
            </a:r>
            <a:r>
              <a:rPr lang="en-US" dirty="0"/>
              <a:t> </a:t>
            </a:r>
            <a:r>
              <a:rPr lang="en-US" dirty="0" smtClean="0"/>
              <a:t>class</a:t>
            </a:r>
            <a:r>
              <a:rPr lang="en-US" dirty="0"/>
              <a:t> found in </a:t>
            </a:r>
            <a:r>
              <a:rPr lang="en-US" dirty="0" err="1">
                <a:latin typeface="Consolas" panose="020B0609020204030204" pitchFamily="49" charset="0"/>
              </a:rPr>
              <a:t>java.math</a:t>
            </a:r>
            <a:r>
              <a:rPr lang="en-US" dirty="0"/>
              <a:t> package</a:t>
            </a:r>
            <a:r>
              <a:rPr lang="en-US" dirty="0" smtClean="0"/>
              <a:t> </a:t>
            </a:r>
            <a:r>
              <a:rPr lang="en-US" dirty="0"/>
              <a:t>provides operation for arithmetic, comparison, hashing, rounding, manipulation and format conversion. </a:t>
            </a:r>
            <a:endParaRPr lang="en-US" dirty="0" smtClean="0"/>
          </a:p>
          <a:p>
            <a:pPr lvl="1"/>
            <a:r>
              <a:rPr lang="en-US" dirty="0" smtClean="0"/>
              <a:t>This </a:t>
            </a:r>
            <a:r>
              <a:rPr lang="en-US" dirty="0"/>
              <a:t>method can handle very small and very big floating point numbers with great precision.</a:t>
            </a:r>
          </a:p>
        </p:txBody>
      </p:sp>
      <p:sp>
        <p:nvSpPr>
          <p:cNvPr id="4" name="Rectangle 3"/>
          <p:cNvSpPr/>
          <p:nvPr/>
        </p:nvSpPr>
        <p:spPr>
          <a:xfrm>
            <a:off x="493781" y="2614814"/>
            <a:ext cx="11202225" cy="203132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java.math.BigInteger</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DemoBigNumbers</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BigInteger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bi</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BigInteger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"1234567891234567891234567890"</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bi</a:t>
            </a:r>
            <a:r>
              <a:rPr lang="en-US" b="1" i="1" dirty="0" smtClean="0">
                <a:solidFill>
                  <a:srgbClr val="000000"/>
                </a:solidFill>
                <a:latin typeface="Consolas" panose="020B0609020204030204" pitchFamily="49" charset="0"/>
              </a:rPr>
              <a:t>); </a:t>
            </a:r>
            <a:r>
              <a:rPr lang="en-US" dirty="0" smtClean="0">
                <a:solidFill>
                  <a:srgbClr val="3F7F5F"/>
                </a:solidFill>
                <a:latin typeface="Consolas" panose="020B0609020204030204" pitchFamily="49" charset="0"/>
              </a:rPr>
              <a:t>// will return 1234567891234567891234567890</a:t>
            </a:r>
            <a:endParaRPr lang="en-US" b="1" i="1" dirty="0">
              <a:solidFill>
                <a:srgbClr val="000000"/>
              </a:solidFill>
              <a:latin typeface="Consolas" panose="020B0609020204030204" pitchFamily="49" charset="0"/>
            </a:endParaRPr>
          </a:p>
          <a:p>
            <a:pPr lvl="1"/>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6" name="Rectangle 5"/>
          <p:cNvSpPr/>
          <p:nvPr/>
        </p:nvSpPr>
        <p:spPr>
          <a:xfrm>
            <a:off x="493780" y="5785968"/>
            <a:ext cx="8916227" cy="646331"/>
          </a:xfrm>
          <a:prstGeom prst="rect">
            <a:avLst/>
          </a:prstGeom>
          <a:ln w="19050">
            <a:solidFill>
              <a:schemeClr val="accent1"/>
            </a:solidFill>
            <a:prstDash val="dash"/>
          </a:ln>
        </p:spPr>
        <p:txBody>
          <a:bodyPr wrap="square">
            <a:spAutoFit/>
          </a:bodyPr>
          <a:lstStyle/>
          <a:p>
            <a:r>
              <a:rPr lang="en-US" dirty="0" err="1">
                <a:solidFill>
                  <a:srgbClr val="000000"/>
                </a:solidFill>
                <a:latin typeface="Consolas" panose="020B0609020204030204" pitchFamily="49" charset="0"/>
              </a:rPr>
              <a:t>BigDecimal</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bd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BigDecimal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"111111.000000000000000000025"</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bd</a:t>
            </a:r>
            <a:r>
              <a:rPr lang="en-US" b="1" i="1" dirty="0">
                <a:solidFill>
                  <a:srgbClr val="000000"/>
                </a:solidFill>
                <a:latin typeface="Consolas" panose="020B0609020204030204" pitchFamily="49" charset="0"/>
              </a:rPr>
              <a:t>); </a:t>
            </a:r>
            <a:r>
              <a:rPr lang="en-US" b="1" i="1" dirty="0">
                <a:solidFill>
                  <a:srgbClr val="3F7F5F"/>
                </a:solidFill>
                <a:latin typeface="Consolas" panose="020B0609020204030204" pitchFamily="49" charset="0"/>
              </a:rPr>
              <a:t>//111111.000000000000000000025</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3952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bldLvl="5" animBg="1"/>
      <p:bldP spid="6" grpId="0" build="p" bldLvl="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9144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900" dirty="0" smtClean="0">
                <a:solidFill>
                  <a:srgbClr val="7F0055"/>
                </a:solidFill>
                <a:latin typeface="Consolas" panose="020B0609020204030204" pitchFamily="49" charset="0"/>
              </a:rPr>
              <a:t>class</a:t>
            </a:r>
            <a:r>
              <a:rPr lang="en-IN" sz="1900" dirty="0" smtClean="0">
                <a:latin typeface="Consolas" panose="020B0609020204030204" pitchFamily="49" charset="0"/>
              </a:rPr>
              <a:t> Box {</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length;</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breadth;</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height;</a:t>
            </a:r>
          </a:p>
          <a:p>
            <a:pPr marL="0" indent="0">
              <a:spcBef>
                <a:spcPts val="0"/>
              </a:spcBef>
              <a:buFont typeface="Arial" panose="020B0604020202020204" pitchFamily="34" charset="0"/>
              <a:buNone/>
            </a:pP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solidFill>
                  <a:srgbClr val="7F0055"/>
                </a:solidFill>
                <a:latin typeface="Consolas" panose="020B0609020204030204" pitchFamily="49" charset="0"/>
              </a:rPr>
              <a:t>class</a:t>
            </a:r>
            <a:r>
              <a:rPr lang="en-IN" sz="1900" dirty="0" smtClean="0">
                <a:latin typeface="Consolas" panose="020B0609020204030204" pitchFamily="49" charset="0"/>
              </a:rPr>
              <a:t> </a:t>
            </a:r>
            <a:r>
              <a:rPr lang="en-IN" sz="1900" dirty="0" err="1" smtClean="0">
                <a:latin typeface="Consolas" panose="020B0609020204030204" pitchFamily="49" charset="0"/>
              </a:rPr>
              <a:t>BoxDemo</a:t>
            </a: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public</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static</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void</a:t>
            </a:r>
            <a:r>
              <a:rPr lang="en-IN" sz="1900" dirty="0" smtClean="0">
                <a:latin typeface="Consolas" panose="020B0609020204030204" pitchFamily="49" charset="0"/>
              </a:rPr>
              <a:t> main(String </a:t>
            </a:r>
            <a:r>
              <a:rPr lang="en-IN" sz="1900" dirty="0" err="1" smtClean="0">
                <a:latin typeface="Consolas" panose="020B0609020204030204" pitchFamily="49" charset="0"/>
              </a:rPr>
              <a:t>args</a:t>
            </a: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		Box </a:t>
            </a:r>
            <a:r>
              <a:rPr lang="en-IN" sz="1900" dirty="0" smtClean="0">
                <a:solidFill>
                  <a:schemeClr val="accent6">
                    <a:lumMod val="50000"/>
                  </a:schemeClr>
                </a:solidFill>
                <a:latin typeface="Consolas" panose="020B0609020204030204" pitchFamily="49" charset="0"/>
              </a:rPr>
              <a:t>myBox1 </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new</a:t>
            </a:r>
            <a:r>
              <a:rPr lang="en-IN" sz="1900" dirty="0" smtClean="0">
                <a:latin typeface="Consolas" panose="020B0609020204030204" pitchFamily="49" charset="0"/>
              </a:rPr>
              <a:t> Box();</a:t>
            </a:r>
          </a:p>
          <a:p>
            <a:pPr marL="0" indent="0">
              <a:spcBef>
                <a:spcPts val="0"/>
              </a:spcBef>
              <a:buFont typeface="Arial" panose="020B0604020202020204" pitchFamily="34" charset="0"/>
              <a:buNone/>
            </a:pPr>
            <a:r>
              <a:rPr lang="en-IN" sz="1900" dirty="0" smtClean="0">
                <a:latin typeface="Consolas" panose="020B0609020204030204" pitchFamily="49" charset="0"/>
              </a:rPr>
              <a:t>		Box </a:t>
            </a:r>
            <a:r>
              <a:rPr lang="en-IN" sz="1900" dirty="0" smtClean="0">
                <a:solidFill>
                  <a:schemeClr val="accent6">
                    <a:lumMod val="50000"/>
                  </a:schemeClr>
                </a:solidFill>
                <a:latin typeface="Consolas" panose="020B0609020204030204" pitchFamily="49" charset="0"/>
              </a:rPr>
              <a:t>myBox2 </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new</a:t>
            </a:r>
            <a:r>
              <a:rPr lang="en-IN" sz="1900" dirty="0" smtClean="0">
                <a:latin typeface="Consolas" panose="020B0609020204030204" pitchFamily="49" charset="0"/>
              </a:rPr>
              <a:t> Box();</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a:t>
            </a:r>
            <a:r>
              <a:rPr lang="en-IN" sz="1900" dirty="0" err="1" smtClean="0">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10;</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20;</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 = 30;</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solidFill>
                  <a:schemeClr val="accent6">
                    <a:lumMod val="50000"/>
                  </a:schemeClr>
                </a:solidFill>
                <a:latin typeface="Consolas" panose="020B0609020204030204" pitchFamily="49" charset="0"/>
              </a:rPr>
              <a:t>		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3;</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6;</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 = 9;</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latin typeface="Consolas" panose="020B0609020204030204" pitchFamily="49" charset="0"/>
              </a:rPr>
              <a:t>System.</a:t>
            </a:r>
            <a:r>
              <a:rPr lang="en-IN" sz="1900" i="1" dirty="0" err="1" smtClean="0">
                <a:solidFill>
                  <a:srgbClr val="0000FF"/>
                </a:solidFill>
                <a:latin typeface="Consolas" panose="020B0609020204030204" pitchFamily="49" charset="0"/>
              </a:rPr>
              <a:t>out</a:t>
            </a:r>
            <a:r>
              <a:rPr lang="en-IN" sz="1900" dirty="0" err="1" smtClean="0">
                <a:latin typeface="Consolas" panose="020B0609020204030204" pitchFamily="49" charset="0"/>
              </a:rPr>
              <a:t>.println</a:t>
            </a:r>
            <a:r>
              <a:rPr lang="en-IN" sz="1900" dirty="0" smtClean="0">
                <a:latin typeface="Consolas" panose="020B0609020204030204" pitchFamily="49" charset="0"/>
              </a:rPr>
              <a:t>(</a:t>
            </a:r>
            <a:r>
              <a:rPr lang="en-IN" sz="1900" dirty="0" smtClean="0">
                <a:solidFill>
                  <a:srgbClr val="0000FF"/>
                </a:solidFill>
              </a:rPr>
              <a:t>"</a:t>
            </a:r>
            <a:r>
              <a:rPr lang="en-IN" sz="1900" dirty="0" smtClean="0">
                <a:solidFill>
                  <a:srgbClr val="0000FF"/>
                </a:solidFill>
                <a:latin typeface="Consolas" panose="020B0609020204030204" pitchFamily="49" charset="0"/>
              </a:rPr>
              <a:t>Volume is </a:t>
            </a:r>
            <a:r>
              <a:rPr lang="en-IN" sz="1900" dirty="0" smtClean="0">
                <a:solidFill>
                  <a:srgbClr val="0000FF"/>
                </a:solidFill>
              </a:rPr>
              <a:t>"</a:t>
            </a:r>
            <a:r>
              <a:rPr lang="en-IN" sz="1900" dirty="0" smtClean="0">
                <a:latin typeface="Consolas" panose="020B0609020204030204" pitchFamily="49" charset="0"/>
              </a:rPr>
              <a:t> +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latin typeface="Consolas" panose="020B0609020204030204" pitchFamily="49" charset="0"/>
              </a:rPr>
              <a:t>System.</a:t>
            </a:r>
            <a:r>
              <a:rPr lang="en-IN" sz="1900" i="1" dirty="0" err="1" smtClean="0">
                <a:solidFill>
                  <a:srgbClr val="0000FF"/>
                </a:solidFill>
                <a:latin typeface="Consolas" panose="020B0609020204030204" pitchFamily="49" charset="0"/>
              </a:rPr>
              <a:t>out</a:t>
            </a:r>
            <a:r>
              <a:rPr lang="en-IN" sz="1900" dirty="0" err="1" smtClean="0">
                <a:latin typeface="Consolas" panose="020B0609020204030204" pitchFamily="49" charset="0"/>
              </a:rPr>
              <a:t>.println</a:t>
            </a:r>
            <a:r>
              <a:rPr lang="en-IN" sz="1900" dirty="0" smtClean="0">
                <a:latin typeface="Consolas" panose="020B0609020204030204" pitchFamily="49" charset="0"/>
              </a:rPr>
              <a:t>(</a:t>
            </a:r>
            <a:r>
              <a:rPr lang="en-IN" sz="1900" dirty="0" smtClean="0">
                <a:solidFill>
                  <a:srgbClr val="0000FF"/>
                </a:solidFill>
              </a:rPr>
              <a:t>"</a:t>
            </a:r>
            <a:r>
              <a:rPr lang="en-IN" sz="1900" dirty="0" smtClean="0">
                <a:solidFill>
                  <a:srgbClr val="0000FF"/>
                </a:solidFill>
                <a:latin typeface="Consolas" panose="020B0609020204030204" pitchFamily="49" charset="0"/>
              </a:rPr>
              <a:t>Volume is </a:t>
            </a:r>
            <a:r>
              <a:rPr lang="en-IN" sz="1900" dirty="0" smtClean="0">
                <a:solidFill>
                  <a:srgbClr val="0000FF"/>
                </a:solidFill>
              </a:rPr>
              <a:t>"</a:t>
            </a:r>
            <a:r>
              <a:rPr lang="en-IN" sz="1900" dirty="0" smtClean="0">
                <a:latin typeface="Consolas" panose="020B0609020204030204" pitchFamily="49" charset="0"/>
              </a:rPr>
              <a:t> +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a:t>
            </a:r>
          </a:p>
        </p:txBody>
      </p:sp>
      <p:grpSp>
        <p:nvGrpSpPr>
          <p:cNvPr id="5" name="Group 4"/>
          <p:cNvGrpSpPr/>
          <p:nvPr/>
        </p:nvGrpSpPr>
        <p:grpSpPr>
          <a:xfrm>
            <a:off x="7680628" y="314227"/>
            <a:ext cx="1371600" cy="1602441"/>
            <a:chOff x="7448391" y="620806"/>
            <a:chExt cx="1371600" cy="1602441"/>
          </a:xfrm>
        </p:grpSpPr>
        <p:sp>
          <p:nvSpPr>
            <p:cNvPr id="6" name="Rectangle 5"/>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8" name="Rectangle 7"/>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7969809" y="409136"/>
            <a:ext cx="779123" cy="369332"/>
          </a:xfrm>
          <a:prstGeom prst="rect">
            <a:avLst/>
          </a:prstGeom>
          <a:noFill/>
        </p:spPr>
        <p:txBody>
          <a:bodyPr wrap="none" rtlCol="0">
            <a:spAutoFit/>
          </a:bodyPr>
          <a:lstStyle/>
          <a:p>
            <a:pPr algn="ctr"/>
            <a:r>
              <a:rPr lang="en-IN" dirty="0" smtClean="0"/>
              <a:t>length</a:t>
            </a:r>
            <a:endParaRPr lang="en-IN" dirty="0"/>
          </a:p>
        </p:txBody>
      </p:sp>
      <p:sp>
        <p:nvSpPr>
          <p:cNvPr id="10" name="TextBox 9"/>
          <p:cNvSpPr txBox="1"/>
          <p:nvPr/>
        </p:nvSpPr>
        <p:spPr>
          <a:xfrm>
            <a:off x="7901300" y="935495"/>
            <a:ext cx="930256" cy="369332"/>
          </a:xfrm>
          <a:prstGeom prst="rect">
            <a:avLst/>
          </a:prstGeom>
          <a:noFill/>
        </p:spPr>
        <p:txBody>
          <a:bodyPr wrap="none" rtlCol="0">
            <a:spAutoFit/>
          </a:bodyPr>
          <a:lstStyle/>
          <a:p>
            <a:pPr algn="ctr"/>
            <a:r>
              <a:rPr lang="en-IN" dirty="0" smtClean="0"/>
              <a:t>breadth</a:t>
            </a:r>
            <a:endParaRPr lang="en-IN" dirty="0"/>
          </a:p>
        </p:txBody>
      </p:sp>
      <p:sp>
        <p:nvSpPr>
          <p:cNvPr id="11" name="TextBox 10"/>
          <p:cNvSpPr txBox="1"/>
          <p:nvPr/>
        </p:nvSpPr>
        <p:spPr>
          <a:xfrm>
            <a:off x="7976193" y="1459468"/>
            <a:ext cx="780470" cy="369332"/>
          </a:xfrm>
          <a:prstGeom prst="rect">
            <a:avLst/>
          </a:prstGeom>
          <a:noFill/>
        </p:spPr>
        <p:txBody>
          <a:bodyPr wrap="none" rtlCol="0">
            <a:spAutoFit/>
          </a:bodyPr>
          <a:lstStyle/>
          <a:p>
            <a:pPr algn="ctr"/>
            <a:r>
              <a:rPr lang="en-IN" dirty="0" smtClean="0"/>
              <a:t>height</a:t>
            </a:r>
            <a:endParaRPr lang="en-IN" dirty="0"/>
          </a:p>
        </p:txBody>
      </p:sp>
      <p:grpSp>
        <p:nvGrpSpPr>
          <p:cNvPr id="12" name="Group 11"/>
          <p:cNvGrpSpPr/>
          <p:nvPr/>
        </p:nvGrpSpPr>
        <p:grpSpPr>
          <a:xfrm>
            <a:off x="5475314" y="320192"/>
            <a:ext cx="2205314" cy="896767"/>
            <a:chOff x="5475314" y="320192"/>
            <a:chExt cx="2205314" cy="896767"/>
          </a:xfrm>
        </p:grpSpPr>
        <p:sp>
          <p:nvSpPr>
            <p:cNvPr id="13" name="TextBox 12"/>
            <p:cNvSpPr txBox="1"/>
            <p:nvPr/>
          </p:nvSpPr>
          <p:spPr>
            <a:xfrm>
              <a:off x="5697269" y="847627"/>
              <a:ext cx="927690" cy="369332"/>
            </a:xfrm>
            <a:prstGeom prst="rect">
              <a:avLst/>
            </a:prstGeom>
            <a:noFill/>
          </p:spPr>
          <p:txBody>
            <a:bodyPr wrap="none" rtlCol="0">
              <a:spAutoFit/>
            </a:bodyPr>
            <a:lstStyle/>
            <a:p>
              <a:r>
                <a:rPr lang="en-IN" dirty="0" smtClean="0"/>
                <a:t>myBox1</a:t>
              </a:r>
              <a:endParaRPr lang="en-IN" dirty="0"/>
            </a:p>
          </p:txBody>
        </p:sp>
        <p:sp>
          <p:nvSpPr>
            <p:cNvPr id="14" name="Rectangle 13"/>
            <p:cNvSpPr/>
            <p:nvPr/>
          </p:nvSpPr>
          <p:spPr>
            <a:xfrm>
              <a:off x="5475314" y="320192"/>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p:cNvCxnSpPr>
              <a:endCxn id="6" idx="1"/>
            </p:cNvCxnSpPr>
            <p:nvPr/>
          </p:nvCxnSpPr>
          <p:spPr>
            <a:xfrm>
              <a:off x="6161114" y="580927"/>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680628" y="2505404"/>
            <a:ext cx="1371600" cy="1602441"/>
            <a:chOff x="7448391" y="620806"/>
            <a:chExt cx="1371600" cy="1602441"/>
          </a:xfrm>
        </p:grpSpPr>
        <p:sp>
          <p:nvSpPr>
            <p:cNvPr id="17" name="Rectangle 16"/>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Rectangle 18"/>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7976866" y="2590800"/>
            <a:ext cx="779123" cy="369332"/>
          </a:xfrm>
          <a:prstGeom prst="rect">
            <a:avLst/>
          </a:prstGeom>
          <a:noFill/>
        </p:spPr>
        <p:txBody>
          <a:bodyPr wrap="none" rtlCol="0">
            <a:spAutoFit/>
          </a:bodyPr>
          <a:lstStyle/>
          <a:p>
            <a:pPr algn="ctr"/>
            <a:r>
              <a:rPr lang="en-IN" dirty="0" smtClean="0"/>
              <a:t>length</a:t>
            </a:r>
            <a:endParaRPr lang="en-IN" dirty="0"/>
          </a:p>
        </p:txBody>
      </p:sp>
      <p:sp>
        <p:nvSpPr>
          <p:cNvPr id="21" name="TextBox 20"/>
          <p:cNvSpPr txBox="1"/>
          <p:nvPr/>
        </p:nvSpPr>
        <p:spPr>
          <a:xfrm>
            <a:off x="7901300" y="3126672"/>
            <a:ext cx="930256" cy="369332"/>
          </a:xfrm>
          <a:prstGeom prst="rect">
            <a:avLst/>
          </a:prstGeom>
          <a:noFill/>
        </p:spPr>
        <p:txBody>
          <a:bodyPr wrap="none" rtlCol="0">
            <a:spAutoFit/>
          </a:bodyPr>
          <a:lstStyle/>
          <a:p>
            <a:pPr algn="ctr"/>
            <a:r>
              <a:rPr lang="en-IN" dirty="0" smtClean="0"/>
              <a:t>breadth</a:t>
            </a:r>
            <a:endParaRPr lang="en-IN" dirty="0"/>
          </a:p>
        </p:txBody>
      </p:sp>
      <p:sp>
        <p:nvSpPr>
          <p:cNvPr id="22" name="TextBox 21"/>
          <p:cNvSpPr txBox="1"/>
          <p:nvPr/>
        </p:nvSpPr>
        <p:spPr>
          <a:xfrm>
            <a:off x="7976193" y="3650645"/>
            <a:ext cx="780470" cy="369332"/>
          </a:xfrm>
          <a:prstGeom prst="rect">
            <a:avLst/>
          </a:prstGeom>
          <a:noFill/>
        </p:spPr>
        <p:txBody>
          <a:bodyPr wrap="none" rtlCol="0">
            <a:spAutoFit/>
          </a:bodyPr>
          <a:lstStyle/>
          <a:p>
            <a:pPr algn="ctr"/>
            <a:r>
              <a:rPr lang="en-IN" dirty="0" smtClean="0"/>
              <a:t>height</a:t>
            </a:r>
            <a:endParaRPr lang="en-IN" dirty="0"/>
          </a:p>
        </p:txBody>
      </p:sp>
      <p:grpSp>
        <p:nvGrpSpPr>
          <p:cNvPr id="23" name="Group 22"/>
          <p:cNvGrpSpPr/>
          <p:nvPr/>
        </p:nvGrpSpPr>
        <p:grpSpPr>
          <a:xfrm>
            <a:off x="5475314" y="2511369"/>
            <a:ext cx="2205314" cy="896767"/>
            <a:chOff x="5475314" y="2511369"/>
            <a:chExt cx="2205314" cy="896767"/>
          </a:xfrm>
        </p:grpSpPr>
        <p:sp>
          <p:nvSpPr>
            <p:cNvPr id="24" name="TextBox 23"/>
            <p:cNvSpPr txBox="1"/>
            <p:nvPr/>
          </p:nvSpPr>
          <p:spPr>
            <a:xfrm>
              <a:off x="5697269" y="3038804"/>
              <a:ext cx="927690" cy="369332"/>
            </a:xfrm>
            <a:prstGeom prst="rect">
              <a:avLst/>
            </a:prstGeom>
            <a:noFill/>
          </p:spPr>
          <p:txBody>
            <a:bodyPr wrap="none" rtlCol="0">
              <a:spAutoFit/>
            </a:bodyPr>
            <a:lstStyle/>
            <a:p>
              <a:r>
                <a:rPr lang="en-IN" dirty="0" smtClean="0"/>
                <a:t>myBox2</a:t>
              </a:r>
              <a:endParaRPr lang="en-IN" dirty="0"/>
            </a:p>
          </p:txBody>
        </p:sp>
        <p:sp>
          <p:nvSpPr>
            <p:cNvPr id="25" name="Rectangle 24"/>
            <p:cNvSpPr/>
            <p:nvPr/>
          </p:nvSpPr>
          <p:spPr>
            <a:xfrm>
              <a:off x="5475314" y="2511369"/>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a:endCxn id="17" idx="1"/>
            </p:cNvCxnSpPr>
            <p:nvPr/>
          </p:nvCxnSpPr>
          <p:spPr>
            <a:xfrm>
              <a:off x="6161114" y="2772104"/>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734447" y="381000"/>
            <a:ext cx="1260000" cy="369332"/>
          </a:xfrm>
          <a:prstGeom prst="rect">
            <a:avLst/>
          </a:prstGeom>
          <a:noFill/>
        </p:spPr>
        <p:txBody>
          <a:bodyPr wrap="none" rtlCol="0">
            <a:spAutoFit/>
          </a:bodyPr>
          <a:lstStyle/>
          <a:p>
            <a:pPr algn="ctr"/>
            <a:r>
              <a:rPr lang="en-IN" dirty="0" smtClean="0"/>
              <a:t>length = 10</a:t>
            </a:r>
            <a:endParaRPr lang="en-IN" dirty="0"/>
          </a:p>
        </p:txBody>
      </p:sp>
      <p:sp>
        <p:nvSpPr>
          <p:cNvPr id="28" name="TextBox 27"/>
          <p:cNvSpPr txBox="1"/>
          <p:nvPr/>
        </p:nvSpPr>
        <p:spPr>
          <a:xfrm>
            <a:off x="7734447" y="914400"/>
            <a:ext cx="1260000" cy="369332"/>
          </a:xfrm>
          <a:prstGeom prst="rect">
            <a:avLst/>
          </a:prstGeom>
          <a:noFill/>
        </p:spPr>
        <p:txBody>
          <a:bodyPr wrap="none" rtlCol="0">
            <a:spAutoFit/>
          </a:bodyPr>
          <a:lstStyle/>
          <a:p>
            <a:pPr algn="ctr"/>
            <a:r>
              <a:rPr lang="en-IN" dirty="0" smtClean="0"/>
              <a:t>breadth = 20</a:t>
            </a:r>
            <a:endParaRPr lang="en-IN" dirty="0"/>
          </a:p>
        </p:txBody>
      </p:sp>
      <p:sp>
        <p:nvSpPr>
          <p:cNvPr id="29" name="TextBox 28"/>
          <p:cNvSpPr txBox="1"/>
          <p:nvPr/>
        </p:nvSpPr>
        <p:spPr>
          <a:xfrm>
            <a:off x="7734447" y="1438373"/>
            <a:ext cx="1260000" cy="369332"/>
          </a:xfrm>
          <a:prstGeom prst="rect">
            <a:avLst/>
          </a:prstGeom>
          <a:noFill/>
        </p:spPr>
        <p:txBody>
          <a:bodyPr wrap="none" rtlCol="0">
            <a:spAutoFit/>
          </a:bodyPr>
          <a:lstStyle/>
          <a:p>
            <a:pPr algn="ctr"/>
            <a:r>
              <a:rPr lang="en-IN" dirty="0"/>
              <a:t>h</a:t>
            </a:r>
            <a:r>
              <a:rPr lang="en-IN" dirty="0" smtClean="0"/>
              <a:t>eight = 30</a:t>
            </a:r>
            <a:endParaRPr lang="en-IN" dirty="0"/>
          </a:p>
        </p:txBody>
      </p:sp>
      <p:sp>
        <p:nvSpPr>
          <p:cNvPr id="30" name="TextBox 29"/>
          <p:cNvSpPr txBox="1"/>
          <p:nvPr/>
        </p:nvSpPr>
        <p:spPr>
          <a:xfrm>
            <a:off x="7805768" y="2593272"/>
            <a:ext cx="1117357" cy="369332"/>
          </a:xfrm>
          <a:prstGeom prst="rect">
            <a:avLst/>
          </a:prstGeom>
          <a:noFill/>
        </p:spPr>
        <p:txBody>
          <a:bodyPr wrap="none" rtlCol="0">
            <a:spAutoFit/>
          </a:bodyPr>
          <a:lstStyle/>
          <a:p>
            <a:pPr algn="ctr"/>
            <a:r>
              <a:rPr lang="en-IN" dirty="0" smtClean="0"/>
              <a:t>length = 3</a:t>
            </a:r>
            <a:endParaRPr lang="en-IN" dirty="0"/>
          </a:p>
        </p:txBody>
      </p:sp>
      <p:sp>
        <p:nvSpPr>
          <p:cNvPr id="31" name="TextBox 30"/>
          <p:cNvSpPr txBox="1"/>
          <p:nvPr/>
        </p:nvSpPr>
        <p:spPr>
          <a:xfrm>
            <a:off x="7730202" y="3126672"/>
            <a:ext cx="1268489" cy="369332"/>
          </a:xfrm>
          <a:prstGeom prst="rect">
            <a:avLst/>
          </a:prstGeom>
          <a:noFill/>
        </p:spPr>
        <p:txBody>
          <a:bodyPr wrap="none" rtlCol="0">
            <a:spAutoFit/>
          </a:bodyPr>
          <a:lstStyle/>
          <a:p>
            <a:pPr algn="ctr"/>
            <a:r>
              <a:rPr lang="en-IN" dirty="0" smtClean="0"/>
              <a:t>breadth = 6</a:t>
            </a:r>
            <a:endParaRPr lang="en-IN" dirty="0"/>
          </a:p>
        </p:txBody>
      </p:sp>
      <p:sp>
        <p:nvSpPr>
          <p:cNvPr id="32" name="TextBox 31"/>
          <p:cNvSpPr txBox="1"/>
          <p:nvPr/>
        </p:nvSpPr>
        <p:spPr>
          <a:xfrm>
            <a:off x="7805094" y="3650645"/>
            <a:ext cx="1118704" cy="369332"/>
          </a:xfrm>
          <a:prstGeom prst="rect">
            <a:avLst/>
          </a:prstGeom>
          <a:noFill/>
        </p:spPr>
        <p:txBody>
          <a:bodyPr wrap="none" rtlCol="0">
            <a:spAutoFit/>
          </a:bodyPr>
          <a:lstStyle/>
          <a:p>
            <a:pPr algn="ctr"/>
            <a:r>
              <a:rPr lang="en-IN" dirty="0"/>
              <a:t>h</a:t>
            </a:r>
            <a:r>
              <a:rPr lang="en-IN" dirty="0" smtClean="0"/>
              <a:t>eight = 9</a:t>
            </a:r>
            <a:endParaRPr lang="en-IN" dirty="0"/>
          </a:p>
        </p:txBody>
      </p:sp>
      <p:cxnSp>
        <p:nvCxnSpPr>
          <p:cNvPr id="33" name="Straight Connector 32"/>
          <p:cNvCxnSpPr/>
          <p:nvPr/>
        </p:nvCxnSpPr>
        <p:spPr>
          <a:xfrm>
            <a:off x="3562350" y="2105025"/>
            <a:ext cx="1327533" cy="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522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4.58333E-6 -4.44444E-6 L -4.58333E-6 0.04445 " pathEditMode="relative" rAng="0" ptsTypes="AA">
                                      <p:cBhvr>
                                        <p:cTn id="34" dur="2000" fill="hold"/>
                                        <p:tgtEl>
                                          <p:spTgt spid="33"/>
                                        </p:tgtEl>
                                        <p:attrNameLst>
                                          <p:attrName>ppt_x</p:attrName>
                                          <p:attrName>ppt_y</p:attrName>
                                        </p:attrNameLst>
                                      </p:cBhvr>
                                      <p:rCtr x="0" y="222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3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
                                            <p:txEl>
                                              <p:pRg st="16" end="16"/>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 presetClass="exit" presetSubtype="0" fill="hold" grpId="1" nodeType="withEffect">
                                  <p:stCondLst>
                                    <p:cond delay="0"/>
                                  </p:stCondLst>
                                  <p:childTnLst>
                                    <p:set>
                                      <p:cBhvr>
                                        <p:cTn id="103" dur="1" fill="hold">
                                          <p:stCondLst>
                                            <p:cond delay="0"/>
                                          </p:stCondLst>
                                        </p:cTn>
                                        <p:tgtEl>
                                          <p:spTgt spid="2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1"/>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4">
                                            <p:txEl>
                                              <p:pRg st="19" end="19"/>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
                                            <p:txEl>
                                              <p:pRg st="21" end="21"/>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20" grpId="0"/>
      <p:bldP spid="20" grpId="1"/>
      <p:bldP spid="21" grpId="0"/>
      <p:bldP spid="21" grpId="1"/>
      <p:bldP spid="22" grpId="0"/>
      <p:bldP spid="22" grpId="1"/>
      <p:bldP spid="27" grpId="0"/>
      <p:bldP spid="28" grpId="0"/>
      <p:bldP spid="29" grpId="0"/>
      <p:bldP spid="30" grpId="0"/>
      <p:bldP spid="31" grpId="0"/>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Programs</a:t>
            </a:r>
            <a:endParaRPr lang="en-US" dirty="0"/>
          </a:p>
        </p:txBody>
      </p:sp>
      <p:sp>
        <p:nvSpPr>
          <p:cNvPr id="3" name="Content Placeholder 2"/>
          <p:cNvSpPr>
            <a:spLocks noGrp="1"/>
          </p:cNvSpPr>
          <p:nvPr>
            <p:ph idx="1"/>
          </p:nvPr>
        </p:nvSpPr>
        <p:spPr/>
        <p:txBody>
          <a:bodyPr/>
          <a:lstStyle/>
          <a:p>
            <a:pPr algn="l"/>
            <a:r>
              <a:rPr lang="en-US" dirty="0"/>
              <a:t>Write a class named Rectangle to represent a rectangle. It contains following members:</a:t>
            </a:r>
            <a:br>
              <a:rPr lang="en-US" dirty="0"/>
            </a:br>
            <a:r>
              <a:rPr lang="en-US" dirty="0"/>
              <a:t>Data: width (double) and height (double) that specify the width and height of the rectangle.</a:t>
            </a:r>
            <a:br>
              <a:rPr lang="en-US" dirty="0"/>
            </a:br>
            <a:r>
              <a:rPr lang="en-US" dirty="0"/>
              <a:t>Methods:</a:t>
            </a:r>
            <a:br>
              <a:rPr lang="en-US" dirty="0"/>
            </a:br>
            <a:r>
              <a:rPr lang="en-US" dirty="0"/>
              <a:t>1. A no-</a:t>
            </a:r>
            <a:r>
              <a:rPr lang="en-US" dirty="0" err="1"/>
              <a:t>arg</a:t>
            </a:r>
            <a:r>
              <a:rPr lang="en-US" dirty="0"/>
              <a:t> constructor that creates a default rectangle.</a:t>
            </a:r>
            <a:br>
              <a:rPr lang="en-US" dirty="0"/>
            </a:br>
            <a:r>
              <a:rPr lang="en-US" dirty="0" smtClean="0"/>
              <a:t>2. A </a:t>
            </a:r>
            <a:r>
              <a:rPr lang="en-US" dirty="0"/>
              <a:t>constructor that creates a rectangle with the specified width and height.</a:t>
            </a:r>
            <a:br>
              <a:rPr lang="en-US" dirty="0"/>
            </a:br>
            <a:r>
              <a:rPr lang="en-US" dirty="0" smtClean="0"/>
              <a:t>3. A </a:t>
            </a:r>
            <a:r>
              <a:rPr lang="en-US" dirty="0"/>
              <a:t>method named </a:t>
            </a:r>
            <a:r>
              <a:rPr lang="en-US" dirty="0" err="1"/>
              <a:t>getArea</a:t>
            </a:r>
            <a:r>
              <a:rPr lang="en-US" dirty="0"/>
              <a:t>() that returns the area of this </a:t>
            </a:r>
            <a:r>
              <a:rPr lang="en-US" dirty="0" smtClean="0"/>
              <a:t>rectangle.</a:t>
            </a:r>
            <a:br>
              <a:rPr lang="en-US" dirty="0" smtClean="0"/>
            </a:br>
            <a:r>
              <a:rPr lang="en-US" dirty="0" smtClean="0"/>
              <a:t>4</a:t>
            </a:r>
            <a:r>
              <a:rPr lang="en-US" dirty="0"/>
              <a:t>. A method named </a:t>
            </a:r>
            <a:r>
              <a:rPr lang="en-US" dirty="0" err="1"/>
              <a:t>getPerimeter</a:t>
            </a:r>
            <a:r>
              <a:rPr lang="en-US" dirty="0"/>
              <a:t>() that returns the perimeter. </a:t>
            </a:r>
            <a:endParaRPr lang="en-US" dirty="0" smtClean="0"/>
          </a:p>
          <a:p>
            <a:pPr algn="l"/>
            <a:r>
              <a:rPr lang="en-IN" dirty="0"/>
              <a:t>Write a program to create circle class with area function to find area of circle</a:t>
            </a:r>
            <a:r>
              <a:rPr lang="en-IN" dirty="0" smtClean="0"/>
              <a:t>.</a:t>
            </a:r>
          </a:p>
          <a:p>
            <a:pPr algn="l"/>
            <a:r>
              <a:rPr lang="en-IN" dirty="0"/>
              <a:t>Define time class with hour and minute. Also define addition method to add two time objects</a:t>
            </a:r>
            <a:r>
              <a:rPr lang="en-IN" dirty="0" smtClean="0"/>
              <a:t>.</a:t>
            </a:r>
          </a:p>
          <a:p>
            <a:pPr algn="l"/>
            <a:r>
              <a:rPr lang="en-US" dirty="0"/>
              <a:t>Declare a class called student having following data </a:t>
            </a:r>
            <a:r>
              <a:rPr lang="en-US" dirty="0" err="1">
                <a:latin typeface="Consolas" panose="020B0609020204030204" pitchFamily="49" charset="0"/>
              </a:rPr>
              <a:t>members:id_no</a:t>
            </a:r>
            <a:r>
              <a:rPr lang="en-US" dirty="0">
                <a:latin typeface="Consolas" panose="020B0609020204030204" pitchFamily="49" charset="0"/>
              </a:rPr>
              <a:t>, </a:t>
            </a:r>
            <a:r>
              <a:rPr lang="en-US" dirty="0" err="1">
                <a:latin typeface="Consolas" panose="020B0609020204030204" pitchFamily="49" charset="0"/>
              </a:rPr>
              <a:t>no_of_subjects_registered</a:t>
            </a:r>
            <a:r>
              <a:rPr lang="en-US" dirty="0">
                <a:latin typeface="Consolas" panose="020B0609020204030204" pitchFamily="49" charset="0"/>
              </a:rPr>
              <a:t>, </a:t>
            </a:r>
            <a:r>
              <a:rPr lang="en-US" dirty="0" err="1">
                <a:latin typeface="Consolas" panose="020B0609020204030204" pitchFamily="49" charset="0"/>
              </a:rPr>
              <a:t>subject_code</a:t>
            </a:r>
            <a:r>
              <a:rPr lang="en-US" dirty="0">
                <a:latin typeface="Consolas" panose="020B0609020204030204" pitchFamily="49" charset="0"/>
              </a:rPr>
              <a:t>, </a:t>
            </a:r>
            <a:r>
              <a:rPr lang="en-US" dirty="0" err="1">
                <a:latin typeface="Consolas" panose="020B0609020204030204" pitchFamily="49" charset="0"/>
              </a:rPr>
              <a:t>subject_credits</a:t>
            </a:r>
            <a:r>
              <a:rPr lang="en-US" dirty="0">
                <a:latin typeface="Consolas" panose="020B0609020204030204" pitchFamily="49" charset="0"/>
              </a:rPr>
              <a:t>, </a:t>
            </a:r>
            <a:r>
              <a:rPr lang="en-US" dirty="0" err="1">
                <a:latin typeface="Consolas" panose="020B0609020204030204" pitchFamily="49" charset="0"/>
              </a:rPr>
              <a:t>grade_obtained</a:t>
            </a:r>
            <a:r>
              <a:rPr lang="en-US" dirty="0">
                <a:latin typeface="Consolas" panose="020B0609020204030204" pitchFamily="49" charset="0"/>
              </a:rPr>
              <a:t> and </a:t>
            </a:r>
            <a:r>
              <a:rPr lang="en-US" dirty="0" err="1">
                <a:latin typeface="Consolas" panose="020B0609020204030204" pitchFamily="49" charset="0"/>
              </a:rPr>
              <a:t>spi</a:t>
            </a:r>
            <a:r>
              <a:rPr lang="en-US" dirty="0"/>
              <a:t>. Define constructor and </a:t>
            </a:r>
            <a:r>
              <a:rPr lang="en-US" dirty="0" err="1">
                <a:latin typeface="Consolas" panose="020B0609020204030204" pitchFamily="49" charset="0"/>
              </a:rPr>
              <a:t>calculate_spi</a:t>
            </a:r>
            <a:r>
              <a:rPr lang="en-US" dirty="0"/>
              <a:t> </a:t>
            </a:r>
            <a:r>
              <a:rPr lang="en-US" dirty="0" smtClean="0"/>
              <a:t>methods. Define </a:t>
            </a:r>
            <a:r>
              <a:rPr lang="en-US" dirty="0"/>
              <a:t>main to instantiate an array for objects of class student to process data of n </a:t>
            </a:r>
            <a:r>
              <a:rPr lang="en-US" dirty="0" smtClean="0"/>
              <a:t>students.</a:t>
            </a:r>
            <a:endParaRPr lang="en-US" dirty="0"/>
          </a:p>
        </p:txBody>
      </p:sp>
    </p:spTree>
    <p:extLst>
      <p:ext uri="{BB962C8B-B14F-4D97-AF65-F5344CB8AC3E}">
        <p14:creationId xmlns:p14="http://schemas.microsoft.com/office/powerpoint/2010/main" val="143317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methods</a:t>
            </a:r>
          </a:p>
        </p:txBody>
      </p:sp>
      <p:sp>
        <p:nvSpPr>
          <p:cNvPr id="3" name="Content Placeholder 2"/>
          <p:cNvSpPr>
            <a:spLocks noGrp="1"/>
          </p:cNvSpPr>
          <p:nvPr>
            <p:ph idx="1"/>
          </p:nvPr>
        </p:nvSpPr>
        <p:spPr/>
        <p:txBody>
          <a:bodyPr/>
          <a:lstStyle/>
          <a:p>
            <a:r>
              <a:rPr lang="en-US" dirty="0"/>
              <a:t>Methods represents the </a:t>
            </a:r>
            <a:r>
              <a:rPr lang="en-US" b="1" dirty="0"/>
              <a:t>behavior</a:t>
            </a:r>
            <a:r>
              <a:rPr lang="en-US" dirty="0"/>
              <a:t> of a class.</a:t>
            </a:r>
          </a:p>
          <a:p>
            <a:r>
              <a:rPr lang="en-US" dirty="0"/>
              <a:t>Remember : a Method is always invoked relative to an object. (except ….)</a:t>
            </a:r>
          </a:p>
          <a:p>
            <a:r>
              <a:rPr lang="en-US" dirty="0"/>
              <a:t>Syntax: </a:t>
            </a:r>
            <a:endParaRPr lang="en-IN" dirty="0"/>
          </a:p>
          <a:p>
            <a:pPr>
              <a:buNone/>
            </a:pPr>
            <a:r>
              <a:rPr lang="en-IN" dirty="0">
                <a:latin typeface="Cambria" pitchFamily="18" charset="0"/>
                <a:ea typeface="Cambria" pitchFamily="18" charset="0"/>
                <a:cs typeface="Courier New" pitchFamily="49" charset="0"/>
              </a:rPr>
              <a:t>	</a:t>
            </a:r>
            <a:r>
              <a:rPr lang="en-IN" dirty="0" err="1">
                <a:solidFill>
                  <a:schemeClr val="accent2">
                    <a:lumMod val="75000"/>
                  </a:schemeClr>
                </a:solidFill>
                <a:latin typeface="Cambria" pitchFamily="18" charset="0"/>
                <a:ea typeface="Cambria" pitchFamily="18" charset="0"/>
                <a:cs typeface="Courier New" pitchFamily="49" charset="0"/>
              </a:rPr>
              <a:t>access_specifier</a:t>
            </a:r>
            <a:r>
              <a:rPr lang="en-IN" dirty="0">
                <a:latin typeface="Cambria" pitchFamily="18" charset="0"/>
                <a:ea typeface="Cambria" pitchFamily="18" charset="0"/>
                <a:cs typeface="Courier New" pitchFamily="49" charset="0"/>
              </a:rPr>
              <a:t> </a:t>
            </a:r>
            <a:r>
              <a:rPr lang="en-IN" dirty="0" err="1">
                <a:solidFill>
                  <a:schemeClr val="tx2"/>
                </a:solidFill>
                <a:latin typeface="Cambria" pitchFamily="18" charset="0"/>
                <a:ea typeface="Cambria" pitchFamily="18" charset="0"/>
                <a:cs typeface="Courier New" pitchFamily="49" charset="0"/>
              </a:rPr>
              <a:t>return_type</a:t>
            </a:r>
            <a:r>
              <a:rPr lang="en-IN" dirty="0">
                <a:latin typeface="Cambria" pitchFamily="18" charset="0"/>
                <a:ea typeface="Cambria" pitchFamily="18" charset="0"/>
                <a:cs typeface="Courier New" pitchFamily="49" charset="0"/>
              </a:rPr>
              <a:t> </a:t>
            </a:r>
            <a:r>
              <a:rPr lang="en-IN" dirty="0" err="1">
                <a:solidFill>
                  <a:srgbClr val="FF0000"/>
                </a:solidFill>
                <a:latin typeface="Cambria" pitchFamily="18" charset="0"/>
                <a:ea typeface="Cambria" pitchFamily="18" charset="0"/>
                <a:cs typeface="Courier New" pitchFamily="49" charset="0"/>
              </a:rPr>
              <a:t>method_name</a:t>
            </a:r>
            <a:r>
              <a:rPr lang="en-IN" dirty="0">
                <a:solidFill>
                  <a:srgbClr val="FF0000"/>
                </a:solidFill>
                <a:latin typeface="Cambria" pitchFamily="18" charset="0"/>
                <a:ea typeface="Cambria" pitchFamily="18" charset="0"/>
                <a:cs typeface="Courier New" pitchFamily="49" charset="0"/>
              </a:rPr>
              <a:t>(</a:t>
            </a:r>
            <a:r>
              <a:rPr lang="en-IN" dirty="0" err="1">
                <a:solidFill>
                  <a:srgbClr val="FF0000"/>
                </a:solidFill>
                <a:latin typeface="Cambria" pitchFamily="18" charset="0"/>
                <a:ea typeface="Cambria" pitchFamily="18" charset="0"/>
                <a:cs typeface="Courier New" pitchFamily="49" charset="0"/>
              </a:rPr>
              <a:t>argument_list</a:t>
            </a:r>
            <a:r>
              <a:rPr lang="en-IN" dirty="0">
                <a:solidFill>
                  <a:srgbClr val="FF0000"/>
                </a:solidFill>
                <a:latin typeface="Cambria" pitchFamily="18" charset="0"/>
                <a:ea typeface="Cambria" pitchFamily="18" charset="0"/>
                <a:cs typeface="Courier New" pitchFamily="49" charset="0"/>
              </a:rPr>
              <a:t>)</a:t>
            </a:r>
          </a:p>
          <a:p>
            <a:pPr>
              <a:buNone/>
            </a:pPr>
            <a:r>
              <a:rPr lang="en-IN" dirty="0">
                <a:latin typeface="Cambria" pitchFamily="18" charset="0"/>
                <a:ea typeface="Cambria" pitchFamily="18" charset="0"/>
                <a:cs typeface="Courier New" pitchFamily="49" charset="0"/>
              </a:rPr>
              <a:t>	{</a:t>
            </a:r>
          </a:p>
          <a:p>
            <a:pPr lvl="1">
              <a:buNone/>
            </a:pPr>
            <a:r>
              <a:rPr lang="en-IN" sz="2400" dirty="0">
                <a:latin typeface="Cambria" pitchFamily="18" charset="0"/>
                <a:ea typeface="Cambria" pitchFamily="18" charset="0"/>
                <a:cs typeface="Courier New" pitchFamily="49" charset="0"/>
              </a:rPr>
              <a:t>	// code</a:t>
            </a:r>
          </a:p>
          <a:p>
            <a:pPr>
              <a:buNone/>
            </a:pPr>
            <a:r>
              <a:rPr lang="en-IN" dirty="0">
                <a:latin typeface="Cambria" pitchFamily="18" charset="0"/>
                <a:ea typeface="Cambria" pitchFamily="18" charset="0"/>
                <a:cs typeface="Courier New" pitchFamily="49" charset="0"/>
              </a:rPr>
              <a:t>	}</a:t>
            </a:r>
          </a:p>
          <a:p>
            <a:endParaRPr lang="en-US" dirty="0"/>
          </a:p>
        </p:txBody>
      </p:sp>
    </p:spTree>
    <p:extLst>
      <p:ext uri="{BB962C8B-B14F-4D97-AF65-F5344CB8AC3E}">
        <p14:creationId xmlns:p14="http://schemas.microsoft.com/office/powerpoint/2010/main" val="829873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(method)</a:t>
            </a:r>
          </a:p>
        </p:txBody>
      </p:sp>
      <p:sp>
        <p:nvSpPr>
          <p:cNvPr id="4" name="Rectangle 3"/>
          <p:cNvSpPr/>
          <p:nvPr/>
        </p:nvSpPr>
        <p:spPr>
          <a:xfrm>
            <a:off x="105987" y="861964"/>
            <a:ext cx="6743700" cy="3416320"/>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SmartPhone</a:t>
            </a:r>
            <a:r>
              <a:rPr lang="en-US" b="1" dirty="0" smtClean="0">
                <a:solidFill>
                  <a:srgbClr val="000000"/>
                </a:solidFill>
                <a:latin typeface="Consolas"/>
              </a:rPr>
              <a:t> {</a:t>
            </a:r>
            <a:endParaRPr lang="en-US" dirty="0" smtClean="0">
              <a:latin typeface="Consolas"/>
            </a:endParaRPr>
          </a:p>
          <a:p>
            <a:pPr lvl="1"/>
            <a:r>
              <a:rPr lang="en-US" dirty="0" smtClean="0">
                <a:solidFill>
                  <a:srgbClr val="000000"/>
                </a:solidFill>
                <a:latin typeface="Consolas"/>
              </a:rPr>
              <a:t>String </a:t>
            </a:r>
            <a:r>
              <a:rPr lang="en-US" dirty="0" smtClean="0">
                <a:solidFill>
                  <a:srgbClr val="0000C0"/>
                </a:solidFill>
                <a:latin typeface="Consolas"/>
              </a:rPr>
              <a:t>manufacturer</a:t>
            </a:r>
            <a:r>
              <a:rPr lang="en-US" dirty="0" smtClean="0">
                <a:solidFill>
                  <a:srgbClr val="000000"/>
                </a:solidFill>
                <a:latin typeface="Consolas"/>
              </a:rPr>
              <a:t>;</a:t>
            </a:r>
          </a:p>
          <a:p>
            <a:pPr lvl="1"/>
            <a:r>
              <a:rPr lang="en-US" dirty="0" smtClean="0">
                <a:solidFill>
                  <a:srgbClr val="000000"/>
                </a:solidFill>
                <a:latin typeface="Consolas"/>
              </a:rPr>
              <a:t>String </a:t>
            </a:r>
            <a:r>
              <a:rPr lang="en-US" dirty="0" smtClean="0">
                <a:solidFill>
                  <a:srgbClr val="0000C0"/>
                </a:solidFill>
                <a:latin typeface="Consolas"/>
              </a:rPr>
              <a:t>model</a:t>
            </a:r>
            <a:r>
              <a:rPr lang="en-US"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0000C0"/>
                </a:solidFill>
                <a:latin typeface="Consolas"/>
              </a:rPr>
              <a:t>storage</a:t>
            </a:r>
            <a:r>
              <a:rPr lang="en-US" b="1"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0000C0"/>
                </a:solidFill>
                <a:latin typeface="Consolas"/>
              </a:rPr>
              <a:t>screenSize</a:t>
            </a:r>
            <a:r>
              <a:rPr lang="en-US" b="1" dirty="0" smtClean="0">
                <a:solidFill>
                  <a:srgbClr val="000000"/>
                </a:solidFill>
                <a:latin typeface="Consolas"/>
              </a:rPr>
              <a:t>;</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String </a:t>
            </a:r>
            <a:r>
              <a:rPr lang="en-US" b="1" dirty="0" err="1" smtClean="0">
                <a:solidFill>
                  <a:srgbClr val="000000"/>
                </a:solidFill>
                <a:latin typeface="Consolas"/>
              </a:rPr>
              <a:t>getManufacturer</a:t>
            </a:r>
            <a:r>
              <a:rPr lang="en-US" b="1" dirty="0" smtClean="0">
                <a:solidFill>
                  <a:srgbClr val="000000"/>
                </a:solidFill>
                <a:latin typeface="Consolas"/>
              </a:rPr>
              <a:t>()</a:t>
            </a:r>
            <a:r>
              <a:rPr lang="en-US" dirty="0" smtClean="0">
                <a:solidFill>
                  <a:srgbClr val="000000"/>
                </a:solidFill>
                <a:latin typeface="Consolas"/>
              </a:rPr>
              <a:t>{</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0000C0"/>
                </a:solidFill>
                <a:latin typeface="Consolas"/>
              </a:rPr>
              <a:t>manufacturer</a:t>
            </a:r>
            <a:r>
              <a:rPr lang="en-US" b="1" dirty="0" smtClean="0">
                <a:solidFill>
                  <a:srgbClr val="000000"/>
                </a:solidFill>
                <a:latin typeface="Consolas"/>
              </a:rPr>
              <a:t>;</a:t>
            </a:r>
          </a:p>
          <a:p>
            <a:pPr lvl="1"/>
            <a:r>
              <a:rPr lang="en-US"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a:t>
            </a:r>
            <a:r>
              <a:rPr lang="en-US" b="1" dirty="0" err="1" smtClean="0">
                <a:solidFill>
                  <a:srgbClr val="000000"/>
                </a:solidFill>
                <a:latin typeface="Consolas"/>
              </a:rPr>
              <a:t>setManufacturer</a:t>
            </a:r>
            <a:r>
              <a:rPr lang="en-US" b="1" dirty="0" smtClean="0">
                <a:solidFill>
                  <a:srgbClr val="000000"/>
                </a:solidFill>
                <a:latin typeface="Consolas"/>
              </a:rPr>
              <a:t>(String </a:t>
            </a:r>
            <a:r>
              <a:rPr lang="en-US" b="1" dirty="0" smtClean="0">
                <a:solidFill>
                  <a:srgbClr val="6A3E3E"/>
                </a:solidFill>
                <a:latin typeface="Consolas"/>
              </a:rPr>
              <a:t>a</a:t>
            </a:r>
            <a:r>
              <a:rPr lang="en-US" b="1" dirty="0" smtClean="0">
                <a:solidFill>
                  <a:srgbClr val="000000"/>
                </a:solidFill>
                <a:latin typeface="Consolas"/>
              </a:rPr>
              <a:t>)</a:t>
            </a:r>
            <a:r>
              <a:rPr lang="en-US" dirty="0" smtClean="0">
                <a:solidFill>
                  <a:srgbClr val="000000"/>
                </a:solidFill>
                <a:latin typeface="Consolas"/>
              </a:rPr>
              <a:t>{</a:t>
            </a:r>
          </a:p>
          <a:p>
            <a:pPr lvl="1"/>
            <a:r>
              <a:rPr lang="en-US" dirty="0" smtClean="0">
                <a:solidFill>
                  <a:srgbClr val="0000C0"/>
                </a:solidFill>
                <a:latin typeface="Consolas"/>
              </a:rPr>
              <a:t>	manufacturer</a:t>
            </a:r>
            <a:r>
              <a:rPr lang="en-US" dirty="0" smtClean="0">
                <a:solidFill>
                  <a:srgbClr val="000000"/>
                </a:solidFill>
                <a:latin typeface="Consolas"/>
              </a:rPr>
              <a:t> = </a:t>
            </a:r>
            <a:r>
              <a:rPr lang="en-US" dirty="0" smtClean="0">
                <a:solidFill>
                  <a:srgbClr val="6A3E3E"/>
                </a:solidFill>
                <a:latin typeface="Consolas"/>
              </a:rPr>
              <a:t>a</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
        <p:nvSpPr>
          <p:cNvPr id="5" name="Rectangle 4"/>
          <p:cNvSpPr/>
          <p:nvPr/>
        </p:nvSpPr>
        <p:spPr>
          <a:xfrm>
            <a:off x="962891" y="4064924"/>
            <a:ext cx="8153400" cy="2308324"/>
          </a:xfrm>
          <a:prstGeom prst="rect">
            <a:avLst/>
          </a:prstGeom>
          <a:solidFill>
            <a:schemeClr val="bg1"/>
          </a:solidFill>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Demo {</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dirty="0" err="1" smtClean="0">
                <a:solidFill>
                  <a:srgbClr val="000000"/>
                </a:solidFill>
                <a:latin typeface="Consolas"/>
              </a:rPr>
              <a:t>SmartPhone</a:t>
            </a:r>
            <a:r>
              <a:rPr lang="en-US" dirty="0" smtClean="0">
                <a:solidFill>
                  <a:srgbClr val="000000"/>
                </a:solidFill>
                <a:latin typeface="Consolas"/>
              </a:rPr>
              <a:t> </a:t>
            </a:r>
            <a:r>
              <a:rPr lang="en-US" dirty="0" smtClean="0">
                <a:solidFill>
                  <a:srgbClr val="6A3E3E"/>
                </a:solidFill>
                <a:latin typeface="Consolas"/>
              </a:rPr>
              <a:t>sp</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SmartPhone</a:t>
            </a:r>
            <a:r>
              <a:rPr lang="en-US" b="1" dirty="0" smtClean="0">
                <a:solidFill>
                  <a:srgbClr val="000000"/>
                </a:solidFill>
                <a:latin typeface="Consolas"/>
              </a:rPr>
              <a:t>();</a:t>
            </a:r>
          </a:p>
          <a:p>
            <a:pPr lvl="2"/>
            <a:r>
              <a:rPr lang="en-US" dirty="0" err="1" smtClean="0">
                <a:solidFill>
                  <a:srgbClr val="6A3E3E"/>
                </a:solidFill>
                <a:latin typeface="Consolas"/>
              </a:rPr>
              <a:t>sp</a:t>
            </a:r>
            <a:r>
              <a:rPr lang="en-US" dirty="0" err="1" smtClean="0">
                <a:solidFill>
                  <a:srgbClr val="000000"/>
                </a:solidFill>
                <a:latin typeface="Consolas"/>
              </a:rPr>
              <a:t>.setManufacturer</a:t>
            </a:r>
            <a:r>
              <a:rPr lang="en-US" dirty="0" smtClean="0">
                <a:solidFill>
                  <a:srgbClr val="000000"/>
                </a:solidFill>
                <a:latin typeface="Consolas"/>
              </a:rPr>
              <a:t>(</a:t>
            </a:r>
            <a:r>
              <a:rPr lang="en-US" dirty="0" smtClean="0">
                <a:solidFill>
                  <a:srgbClr val="2A00FF"/>
                </a:solidFill>
                <a:latin typeface="Consolas"/>
              </a:rPr>
              <a:t>"Samsung"</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name</a:t>
            </a:r>
            <a:r>
              <a:rPr lang="en-US" dirty="0" smtClean="0">
                <a:solidFill>
                  <a:srgbClr val="000000"/>
                </a:solidFill>
                <a:latin typeface="Consolas"/>
              </a:rPr>
              <a:t> = </a:t>
            </a:r>
            <a:r>
              <a:rPr lang="en-US" dirty="0" err="1" smtClean="0">
                <a:solidFill>
                  <a:srgbClr val="6A3E3E"/>
                </a:solidFill>
                <a:latin typeface="Consolas"/>
              </a:rPr>
              <a:t>sp</a:t>
            </a:r>
            <a:r>
              <a:rPr lang="en-US" dirty="0" err="1" smtClean="0">
                <a:solidFill>
                  <a:srgbClr val="000000"/>
                </a:solidFill>
                <a:latin typeface="Consolas"/>
              </a:rPr>
              <a:t>.getManufacturer</a:t>
            </a:r>
            <a:r>
              <a:rPr lang="en-US"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name</a:t>
            </a:r>
            <a:r>
              <a:rPr lang="en-US" b="1" i="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pic>
        <p:nvPicPr>
          <p:cNvPr id="6" name="Picture 3"/>
          <p:cNvPicPr>
            <a:picLocks noChangeAspect="1" noChangeArrowheads="1"/>
          </p:cNvPicPr>
          <p:nvPr/>
        </p:nvPicPr>
        <p:blipFill>
          <a:blip r:embed="rId2" cstate="print"/>
          <a:srcRect/>
          <a:stretch>
            <a:fillRect/>
          </a:stretch>
        </p:blipFill>
        <p:spPr bwMode="auto">
          <a:xfrm>
            <a:off x="7031148" y="1929938"/>
            <a:ext cx="4958576" cy="1752600"/>
          </a:xfrm>
          <a:prstGeom prst="rect">
            <a:avLst/>
          </a:prstGeom>
          <a:noFill/>
          <a:ln w="9525">
            <a:noFill/>
            <a:miter lim="800000"/>
            <a:headEnd/>
            <a:tailEnd/>
          </a:ln>
        </p:spPr>
      </p:pic>
    </p:spTree>
    <p:extLst>
      <p:ext uri="{BB962C8B-B14F-4D97-AF65-F5344CB8AC3E}">
        <p14:creationId xmlns:p14="http://schemas.microsoft.com/office/powerpoint/2010/main" val="34163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animBg="1"/>
      <p:bldP spid="5" grpId="0" build="p" bldLvl="4"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Constructor</a:t>
            </a:r>
            <a:endParaRPr lang="en-US" dirty="0"/>
          </a:p>
        </p:txBody>
      </p:sp>
      <p:sp>
        <p:nvSpPr>
          <p:cNvPr id="3" name="Content Placeholder 2"/>
          <p:cNvSpPr>
            <a:spLocks noGrp="1"/>
          </p:cNvSpPr>
          <p:nvPr>
            <p:ph idx="1"/>
          </p:nvPr>
        </p:nvSpPr>
        <p:spPr/>
        <p:txBody>
          <a:bodyPr/>
          <a:lstStyle/>
          <a:p>
            <a:r>
              <a:rPr lang="en-US" dirty="0"/>
              <a:t>A </a:t>
            </a:r>
            <a:r>
              <a:rPr lang="en-US" i="1" dirty="0">
                <a:solidFill>
                  <a:schemeClr val="tx2"/>
                </a:solidFill>
              </a:rPr>
              <a:t>constructor</a:t>
            </a:r>
            <a:r>
              <a:rPr lang="en-US" dirty="0">
                <a:solidFill>
                  <a:schemeClr val="tx2"/>
                </a:solidFill>
              </a:rPr>
              <a:t> </a:t>
            </a:r>
            <a:r>
              <a:rPr lang="en-US" dirty="0"/>
              <a:t>is a “special” member method which </a:t>
            </a:r>
            <a:r>
              <a:rPr lang="en-US" i="1" dirty="0">
                <a:solidFill>
                  <a:srgbClr val="C00000"/>
                </a:solidFill>
              </a:rPr>
              <a:t>initializes</a:t>
            </a:r>
            <a:r>
              <a:rPr lang="en-US" dirty="0">
                <a:solidFill>
                  <a:srgbClr val="C00000"/>
                </a:solidFill>
              </a:rPr>
              <a:t> </a:t>
            </a:r>
            <a:r>
              <a:rPr lang="en-US" dirty="0"/>
              <a:t>the </a:t>
            </a:r>
            <a:r>
              <a:rPr lang="en-US" i="1" dirty="0">
                <a:solidFill>
                  <a:srgbClr val="C00000"/>
                </a:solidFill>
              </a:rPr>
              <a:t>objects</a:t>
            </a:r>
            <a:r>
              <a:rPr lang="en-US" dirty="0">
                <a:solidFill>
                  <a:srgbClr val="C00000"/>
                </a:solidFill>
              </a:rPr>
              <a:t> </a:t>
            </a:r>
            <a:r>
              <a:rPr lang="en-US" dirty="0"/>
              <a:t>of class.</a:t>
            </a:r>
          </a:p>
          <a:p>
            <a:pPr marL="0" indent="0">
              <a:buNone/>
            </a:pPr>
            <a:endParaRPr lang="en-US" b="1" dirty="0" smtClean="0"/>
          </a:p>
          <a:p>
            <a:pPr marL="0" indent="0">
              <a:buNone/>
            </a:pPr>
            <a:r>
              <a:rPr lang="en-US" b="1" dirty="0" smtClean="0"/>
              <a:t>Properties </a:t>
            </a:r>
            <a:r>
              <a:rPr lang="en-US" b="1" dirty="0"/>
              <a:t>of constructor:</a:t>
            </a:r>
          </a:p>
          <a:p>
            <a:r>
              <a:rPr lang="en-US" dirty="0"/>
              <a:t>Constructor is </a:t>
            </a:r>
            <a:r>
              <a:rPr lang="en-US" i="1" dirty="0">
                <a:solidFill>
                  <a:srgbClr val="C00000"/>
                </a:solidFill>
              </a:rPr>
              <a:t>invoked automatically</a:t>
            </a:r>
            <a:r>
              <a:rPr lang="en-US" dirty="0"/>
              <a:t> whenever an object of class is created.</a:t>
            </a:r>
          </a:p>
          <a:p>
            <a:r>
              <a:rPr lang="en-US" i="1" dirty="0">
                <a:solidFill>
                  <a:srgbClr val="C00000"/>
                </a:solidFill>
              </a:rPr>
              <a:t>Constructor name</a:t>
            </a:r>
            <a:r>
              <a:rPr lang="en-US" dirty="0"/>
              <a:t> must be </a:t>
            </a:r>
            <a:r>
              <a:rPr lang="en-US" i="1" dirty="0">
                <a:solidFill>
                  <a:srgbClr val="C00000"/>
                </a:solidFill>
              </a:rPr>
              <a:t>same</a:t>
            </a:r>
            <a:r>
              <a:rPr lang="en-US" dirty="0"/>
              <a:t> as </a:t>
            </a:r>
            <a:r>
              <a:rPr lang="en-US" i="1" dirty="0">
                <a:solidFill>
                  <a:srgbClr val="C00000"/>
                </a:solidFill>
              </a:rPr>
              <a:t>class name</a:t>
            </a:r>
            <a:r>
              <a:rPr lang="en-US" dirty="0"/>
              <a:t>.</a:t>
            </a:r>
          </a:p>
          <a:p>
            <a:r>
              <a:rPr lang="en-US" dirty="0"/>
              <a:t>Constructors do </a:t>
            </a:r>
            <a:r>
              <a:rPr lang="en-US" i="1" dirty="0">
                <a:solidFill>
                  <a:srgbClr val="C00000"/>
                </a:solidFill>
              </a:rPr>
              <a:t>not </a:t>
            </a:r>
            <a:r>
              <a:rPr lang="en-US" dirty="0"/>
              <a:t>have </a:t>
            </a:r>
            <a:r>
              <a:rPr lang="en-US" i="1" dirty="0">
                <a:solidFill>
                  <a:srgbClr val="C00000"/>
                </a:solidFill>
              </a:rPr>
              <a:t>return types </a:t>
            </a:r>
            <a:r>
              <a:rPr lang="en-US" dirty="0"/>
              <a:t>and they cannot return values, not even void.</a:t>
            </a:r>
          </a:p>
          <a:p>
            <a:r>
              <a:rPr lang="en-US" dirty="0"/>
              <a:t>All classes have </a:t>
            </a:r>
            <a:r>
              <a:rPr lang="en-US" i="1" dirty="0">
                <a:solidFill>
                  <a:srgbClr val="C00000"/>
                </a:solidFill>
              </a:rPr>
              <a:t>constructors</a:t>
            </a:r>
            <a:r>
              <a:rPr lang="en-US" dirty="0">
                <a:solidFill>
                  <a:srgbClr val="C00000"/>
                </a:solidFill>
              </a:rPr>
              <a:t> </a:t>
            </a:r>
            <a:r>
              <a:rPr lang="en-US" dirty="0"/>
              <a:t>by </a:t>
            </a:r>
            <a:r>
              <a:rPr lang="en-US" i="1" dirty="0">
                <a:solidFill>
                  <a:srgbClr val="C00000"/>
                </a:solidFill>
              </a:rPr>
              <a:t>default</a:t>
            </a:r>
            <a:r>
              <a:rPr lang="en-US" dirty="0"/>
              <a:t>: if you do not create a class constructor yourself, Java creates one for you. However, then you are not able to set initial values for object attributes.</a:t>
            </a:r>
          </a:p>
          <a:p>
            <a:r>
              <a:rPr lang="en-IN" dirty="0"/>
              <a:t>Types of </a:t>
            </a:r>
            <a:r>
              <a:rPr lang="en-IN" dirty="0" smtClean="0"/>
              <a:t>Constructor</a:t>
            </a:r>
          </a:p>
          <a:p>
            <a:pPr marL="1001712" lvl="1" indent="-457200">
              <a:buFont typeface="+mj-lt"/>
              <a:buAutoNum type="arabicPeriod"/>
            </a:pPr>
            <a:r>
              <a:rPr lang="en-IN" dirty="0">
                <a:solidFill>
                  <a:schemeClr val="tx2"/>
                </a:solidFill>
              </a:rPr>
              <a:t>Default Constructor</a:t>
            </a:r>
          </a:p>
          <a:p>
            <a:pPr marL="1001712" lvl="1" indent="-457200">
              <a:buFont typeface="+mj-lt"/>
              <a:buAutoNum type="arabicPeriod"/>
            </a:pPr>
            <a:r>
              <a:rPr lang="en-IN" dirty="0">
                <a:solidFill>
                  <a:schemeClr val="tx2"/>
                </a:solidFill>
              </a:rPr>
              <a:t>Parameterized Constructor</a:t>
            </a:r>
          </a:p>
          <a:p>
            <a:pPr lvl="1"/>
            <a:endParaRPr lang="en-US" dirty="0"/>
          </a:p>
        </p:txBody>
      </p:sp>
    </p:spTree>
    <p:extLst>
      <p:ext uri="{BB962C8B-B14F-4D97-AF65-F5344CB8AC3E}">
        <p14:creationId xmlns:p14="http://schemas.microsoft.com/office/powerpoint/2010/main" val="5156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5535</TotalTime>
  <Words>4071</Words>
  <Application>Microsoft Office PowerPoint</Application>
  <PresentationFormat>Widescreen</PresentationFormat>
  <Paragraphs>955</Paragraphs>
  <Slides>60</Slides>
  <Notes>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8" baseType="lpstr">
      <vt:lpstr>Segoe UI Black</vt:lpstr>
      <vt:lpstr>Roboto Condensed</vt:lpstr>
      <vt:lpstr>Consolas</vt:lpstr>
      <vt:lpstr>Cambria</vt:lpstr>
      <vt:lpstr>Arial</vt:lpstr>
      <vt:lpstr>Open Sans</vt:lpstr>
      <vt:lpstr>Calibri</vt:lpstr>
      <vt:lpstr>Shruti</vt:lpstr>
      <vt:lpstr>Times New Roman</vt:lpstr>
      <vt:lpstr>Wingdings 3</vt:lpstr>
      <vt:lpstr>Times</vt:lpstr>
      <vt:lpstr>Open Sans Semibold</vt:lpstr>
      <vt:lpstr>Wingdings</vt:lpstr>
      <vt:lpstr>Wingdings 2</vt:lpstr>
      <vt:lpstr>Courier New</vt:lpstr>
      <vt:lpstr>Roboto Condensed Light</vt:lpstr>
      <vt:lpstr>Office Theme</vt:lpstr>
      <vt:lpstr>Document</vt:lpstr>
      <vt:lpstr>Unit-05  Class, Object and Methods</vt:lpstr>
      <vt:lpstr>PowerPoint Presentation</vt:lpstr>
      <vt:lpstr>Class</vt:lpstr>
      <vt:lpstr>Object</vt:lpstr>
      <vt:lpstr>Creating Object &amp; Accessing members</vt:lpstr>
      <vt:lpstr>PowerPoint Presentation</vt:lpstr>
      <vt:lpstr>Introducing methods</vt:lpstr>
      <vt:lpstr>Example (method)</vt:lpstr>
      <vt:lpstr>Constructor</vt:lpstr>
      <vt:lpstr>Default Constructor</vt:lpstr>
      <vt:lpstr>Parameterized Constructor</vt:lpstr>
      <vt:lpstr>this keyword</vt:lpstr>
      <vt:lpstr>PowerPoint Presentation</vt:lpstr>
      <vt:lpstr>Understanding the Scope of Variable</vt:lpstr>
      <vt:lpstr>Method Overloading</vt:lpstr>
      <vt:lpstr>static keyword</vt:lpstr>
      <vt:lpstr>PowerPoint Presentation</vt:lpstr>
      <vt:lpstr>static method</vt:lpstr>
      <vt:lpstr>PowerPoint Presentation</vt:lpstr>
      <vt:lpstr>static block</vt:lpstr>
      <vt:lpstr>Mutable and Immutable</vt:lpstr>
      <vt:lpstr>Passing Objects as Argument</vt:lpstr>
      <vt:lpstr>Array of Objects</vt:lpstr>
      <vt:lpstr>Package (Not part of this Unit)</vt:lpstr>
      <vt:lpstr>Creating a package</vt:lpstr>
      <vt:lpstr>Package (Example)</vt:lpstr>
      <vt:lpstr>import keyword</vt:lpstr>
      <vt:lpstr>import (importing all class/interface)</vt:lpstr>
      <vt:lpstr>Static Import</vt:lpstr>
      <vt:lpstr>Access Control</vt:lpstr>
      <vt:lpstr>Nested Class</vt:lpstr>
      <vt:lpstr>Nested Class (Cont.)</vt:lpstr>
      <vt:lpstr>Inner classes</vt:lpstr>
      <vt:lpstr>Static Nested Classes</vt:lpstr>
      <vt:lpstr>String Class</vt:lpstr>
      <vt:lpstr>String Initialization</vt:lpstr>
      <vt:lpstr>String Immutability</vt:lpstr>
      <vt:lpstr>String Methods — length, charAt</vt:lpstr>
      <vt:lpstr>String Methods — substring</vt:lpstr>
      <vt:lpstr>String Methods — Concatenation</vt:lpstr>
      <vt:lpstr>String Methods — Find (indexOf)</vt:lpstr>
      <vt:lpstr>String Methods — Equality</vt:lpstr>
      <vt:lpstr>String Methods — Comparisons</vt:lpstr>
      <vt:lpstr>Comparison Examples</vt:lpstr>
      <vt:lpstr>String Methods — trim &amp; replace</vt:lpstr>
      <vt:lpstr>String Methods — Changing Case</vt:lpstr>
      <vt:lpstr>StringBuffer</vt:lpstr>
      <vt:lpstr>StringBuffer Methods</vt:lpstr>
      <vt:lpstr>Math class</vt:lpstr>
      <vt:lpstr>Methods of class Math</vt:lpstr>
      <vt:lpstr>Methods of class Math (Cont.)</vt:lpstr>
      <vt:lpstr>Methods of class Math (Cont.)</vt:lpstr>
      <vt:lpstr>Methods of class Math (Cont.)</vt:lpstr>
      <vt:lpstr>Methods of class Math (Cont.)</vt:lpstr>
      <vt:lpstr>Math Example</vt:lpstr>
      <vt:lpstr>Wrapper classes</vt:lpstr>
      <vt:lpstr>Wrapper classes (Cont.)</vt:lpstr>
      <vt:lpstr>Parsing the String</vt:lpstr>
      <vt:lpstr>BigInteger and BigDecimal</vt:lpstr>
      <vt:lpstr>Programs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797</cp:revision>
  <dcterms:created xsi:type="dcterms:W3CDTF">2020-05-01T05:09:15Z</dcterms:created>
  <dcterms:modified xsi:type="dcterms:W3CDTF">2022-03-16T12:07:15Z</dcterms:modified>
</cp:coreProperties>
</file>